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slides/slide79.xml" ContentType="application/vnd.openxmlformats-officedocument.presentationml.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6" r:id="rId3"/>
    <p:sldId id="282" r:id="rId4"/>
    <p:sldId id="258" r:id="rId5"/>
    <p:sldId id="259" r:id="rId6"/>
    <p:sldId id="260" r:id="rId7"/>
    <p:sldId id="261" r:id="rId8"/>
    <p:sldId id="283" r:id="rId9"/>
    <p:sldId id="262" r:id="rId10"/>
    <p:sldId id="263" r:id="rId11"/>
    <p:sldId id="277" r:id="rId12"/>
    <p:sldId id="264" r:id="rId13"/>
    <p:sldId id="265" r:id="rId14"/>
    <p:sldId id="266" r:id="rId15"/>
    <p:sldId id="278" r:id="rId16"/>
    <p:sldId id="267" r:id="rId17"/>
    <p:sldId id="268" r:id="rId18"/>
    <p:sldId id="279" r:id="rId19"/>
    <p:sldId id="271" r:id="rId20"/>
    <p:sldId id="269" r:id="rId21"/>
    <p:sldId id="270" r:id="rId22"/>
    <p:sldId id="280" r:id="rId23"/>
    <p:sldId id="276" r:id="rId24"/>
    <p:sldId id="272" r:id="rId25"/>
    <p:sldId id="273" r:id="rId26"/>
    <p:sldId id="281" r:id="rId27"/>
    <p:sldId id="275" r:id="rId28"/>
    <p:sldId id="274" r:id="rId29"/>
    <p:sldId id="346" r:id="rId30"/>
    <p:sldId id="347" r:id="rId31"/>
    <p:sldId id="284" r:id="rId32"/>
    <p:sldId id="285" r:id="rId33"/>
    <p:sldId id="286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345" r:id="rId42"/>
    <p:sldId id="323" r:id="rId43"/>
    <p:sldId id="324" r:id="rId44"/>
    <p:sldId id="325" r:id="rId45"/>
    <p:sldId id="295" r:id="rId46"/>
    <p:sldId id="296" r:id="rId47"/>
    <p:sldId id="333" r:id="rId48"/>
    <p:sldId id="334" r:id="rId49"/>
    <p:sldId id="335" r:id="rId50"/>
    <p:sldId id="336" r:id="rId51"/>
    <p:sldId id="337" r:id="rId52"/>
    <p:sldId id="338" r:id="rId53"/>
    <p:sldId id="339" r:id="rId54"/>
    <p:sldId id="340" r:id="rId55"/>
    <p:sldId id="341" r:id="rId56"/>
    <p:sldId id="342" r:id="rId57"/>
    <p:sldId id="343" r:id="rId58"/>
    <p:sldId id="344" r:id="rId59"/>
    <p:sldId id="297" r:id="rId60"/>
    <p:sldId id="298" r:id="rId61"/>
    <p:sldId id="349" r:id="rId62"/>
    <p:sldId id="299" r:id="rId63"/>
    <p:sldId id="300" r:id="rId64"/>
    <p:sldId id="350" r:id="rId65"/>
    <p:sldId id="302" r:id="rId66"/>
    <p:sldId id="303" r:id="rId67"/>
    <p:sldId id="304" r:id="rId68"/>
    <p:sldId id="305" r:id="rId69"/>
    <p:sldId id="306" r:id="rId70"/>
    <p:sldId id="307" r:id="rId71"/>
    <p:sldId id="308" r:id="rId72"/>
    <p:sldId id="309" r:id="rId73"/>
    <p:sldId id="310" r:id="rId74"/>
    <p:sldId id="351" r:id="rId75"/>
    <p:sldId id="311" r:id="rId76"/>
    <p:sldId id="312" r:id="rId77"/>
    <p:sldId id="313" r:id="rId78"/>
    <p:sldId id="314" r:id="rId79"/>
    <p:sldId id="315" r:id="rId80"/>
    <p:sldId id="316" r:id="rId81"/>
    <p:sldId id="317" r:id="rId82"/>
    <p:sldId id="318" r:id="rId83"/>
    <p:sldId id="319" r:id="rId84"/>
    <p:sldId id="320" r:id="rId85"/>
    <p:sldId id="321" r:id="rId86"/>
    <p:sldId id="348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Desktop\3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Chart%20in%20Microsoft%20Office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txPr>
        <a:bodyPr/>
        <a:lstStyle/>
        <a:p>
          <a:pPr>
            <a:defRPr sz="2400">
              <a:cs typeface="B Nazanin" pitchFamily="2" charset="-78"/>
            </a:defRPr>
          </a:pPr>
          <a:endParaRPr lang="en-US"/>
        </a:p>
      </c:txPr>
    </c:title>
    <c:view3D>
      <c:rotY val="34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Sheet1!$A$1</c:f>
              <c:strCache>
                <c:ptCount val="1"/>
                <c:pt idx="0">
                  <c:v>آمار و اطلاعات فعاليتهاي پژوهشي دانشكده مهندسي صنايع</c:v>
                </c:pt>
              </c:strCache>
            </c:strRef>
          </c:tx>
          <c:spPr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8100000" scaled="1"/>
              <a:tileRect/>
            </a:gradFill>
          </c:spPr>
          <c:dLbls>
            <c:dLbl>
              <c:idx val="0"/>
              <c:layout>
                <c:manualLayout>
                  <c:x val="2.8308563340411507E-3"/>
                  <c:y val="-0.13333333333333341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6.0000000000000095E-2"/>
                </c:manualLayout>
              </c:layout>
              <c:showVal val="1"/>
            </c:dLbl>
            <c:dLbl>
              <c:idx val="2"/>
              <c:layout>
                <c:manualLayout>
                  <c:x val="2.8308563340410427E-3"/>
                  <c:y val="-0.21000000000000021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5.6666666666666733E-2"/>
                </c:manualLayout>
              </c:layout>
              <c:showVal val="1"/>
            </c:dLbl>
            <c:dLbl>
              <c:idx val="4"/>
              <c:layout>
                <c:manualLayout>
                  <c:x val="5.6617126680820994E-3"/>
                  <c:y val="-4.333333333333355E-2"/>
                </c:manualLayout>
              </c:layout>
              <c:showVal val="1"/>
            </c:dLbl>
            <c:dLbl>
              <c:idx val="5"/>
              <c:layout>
                <c:manualLayout>
                  <c:x val="2.8308563340410427E-3"/>
                  <c:y val="-0.15666666666666673"/>
                </c:manualLayout>
              </c:layout>
              <c:showVal val="1"/>
            </c:dLbl>
            <c:txPr>
              <a:bodyPr/>
              <a:lstStyle/>
              <a:p>
                <a:pPr rtl="1">
                  <a:defRPr b="1" i="0">
                    <a:cs typeface="B Nazanin" pitchFamily="2" charset="-78"/>
                  </a:defRPr>
                </a:pPr>
                <a:endParaRPr lang="en-US"/>
              </a:p>
            </c:txPr>
            <c:showVal val="1"/>
          </c:dLbls>
          <c:cat>
            <c:strRef>
              <c:f>Sheet1!$A$2:$A$8</c:f>
              <c:strCache>
                <c:ptCount val="6"/>
                <c:pt idx="0">
                  <c:v>تعداد مقالات ژورنالي منتشره</c:v>
                </c:pt>
                <c:pt idx="1">
                  <c:v>تعداد كتب منتشره</c:v>
                </c:pt>
                <c:pt idx="2">
                  <c:v>تعداد پروژه هاي كارشناسي ارشد</c:v>
                </c:pt>
                <c:pt idx="3">
                  <c:v>تعداد پروژه هاي دكتري</c:v>
                </c:pt>
                <c:pt idx="4">
                  <c:v>تعداد اختراع ثبت شده</c:v>
                </c:pt>
                <c:pt idx="5">
                  <c:v>تعداد مقالات كنفرانسي منتشره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248</c:v>
                </c:pt>
                <c:pt idx="1">
                  <c:v>58</c:v>
                </c:pt>
                <c:pt idx="2">
                  <c:v>496</c:v>
                </c:pt>
                <c:pt idx="3">
                  <c:v>52</c:v>
                </c:pt>
                <c:pt idx="4">
                  <c:v>6</c:v>
                </c:pt>
                <c:pt idx="5">
                  <c:v>317</c:v>
                </c:pt>
              </c:numCache>
            </c:numRef>
          </c:val>
        </c:ser>
        <c:shape val="cylinder"/>
        <c:axId val="78753152"/>
        <c:axId val="78754944"/>
        <c:axId val="0"/>
      </c:bar3DChart>
      <c:catAx>
        <c:axId val="78753152"/>
        <c:scaling>
          <c:orientation val="maxMin"/>
        </c:scaling>
        <c:axPos val="b"/>
        <c:tickLblPos val="nextTo"/>
        <c:txPr>
          <a:bodyPr rot="-2700000" vert="horz"/>
          <a:lstStyle/>
          <a:p>
            <a:pPr rtl="1">
              <a:defRPr sz="1600" b="1">
                <a:cs typeface="B Nazanin" pitchFamily="2" charset="-78"/>
              </a:defRPr>
            </a:pPr>
            <a:endParaRPr lang="en-US"/>
          </a:p>
        </c:txPr>
        <c:crossAx val="78754944"/>
        <c:crosses val="autoZero"/>
        <c:auto val="1"/>
        <c:lblAlgn val="ctr"/>
        <c:lblOffset val="100"/>
      </c:catAx>
      <c:valAx>
        <c:axId val="78754944"/>
        <c:scaling>
          <c:orientation val="minMax"/>
        </c:scaling>
        <c:axPos val="r"/>
        <c:majorGridlines/>
        <c:numFmt formatCode="General" sourceLinked="1"/>
        <c:tickLblPos val="nextTo"/>
        <c:spPr>
          <a:solidFill>
            <a:schemeClr val="bg1"/>
          </a:solidFill>
        </c:spPr>
        <c:txPr>
          <a:bodyPr/>
          <a:lstStyle/>
          <a:p>
            <a:pPr rtl="1">
              <a:defRPr sz="1400" b="1">
                <a:cs typeface="B Nazanin" pitchFamily="2" charset="-78"/>
              </a:defRPr>
            </a:pPr>
            <a:endParaRPr lang="en-US"/>
          </a:p>
        </c:txPr>
        <c:crossAx val="78753152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>
        <c:manualLayout>
          <c:layoutTarget val="inner"/>
          <c:xMode val="edge"/>
          <c:yMode val="edge"/>
          <c:x val="6.5519292565064877E-2"/>
          <c:y val="0.13403003957389861"/>
          <c:w val="0.91734675104864227"/>
          <c:h val="0.7507029995605362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'[Chart in Microsoft Office PowerPoint]Sheet1'!$B$1:$F$1</c:f>
              <c:strCache>
                <c:ptCount val="1"/>
                <c:pt idx="0">
                  <c:v>84 85 86 87(6Month) Estimated 87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cs typeface="B Nazanin" pitchFamily="2" charset="-78"/>
                  </a:defRPr>
                </a:pPr>
                <a:endParaRPr lang="en-US"/>
              </a:p>
            </c:txPr>
            <c:showVal val="1"/>
          </c:dLbls>
          <c:cat>
            <c:strRef>
              <c:f>'[Chart in Microsoft Office PowerPoint]Sheet1'!$B$1:$F$1</c:f>
              <c:strCache>
                <c:ptCount val="5"/>
                <c:pt idx="0">
                  <c:v>84</c:v>
                </c:pt>
                <c:pt idx="1">
                  <c:v>85</c:v>
                </c:pt>
                <c:pt idx="2">
                  <c:v>86</c:v>
                </c:pt>
                <c:pt idx="3">
                  <c:v>87(6Month)</c:v>
                </c:pt>
                <c:pt idx="4">
                  <c:v>Estimated 87</c:v>
                </c:pt>
              </c:strCache>
            </c:strRef>
          </c:cat>
          <c:val>
            <c:numRef>
              <c:f>'[Chart in Microsoft Office PowerPoint]Sheet1'!$B$2:$F$2</c:f>
              <c:numCache>
                <c:formatCode>General</c:formatCode>
                <c:ptCount val="5"/>
                <c:pt idx="0">
                  <c:v>8</c:v>
                </c:pt>
                <c:pt idx="1">
                  <c:v>27</c:v>
                </c:pt>
                <c:pt idx="2">
                  <c:v>11</c:v>
                </c:pt>
                <c:pt idx="3">
                  <c:v>15</c:v>
                </c:pt>
                <c:pt idx="4">
                  <c:v>30</c:v>
                </c:pt>
              </c:numCache>
            </c:numRef>
          </c:val>
        </c:ser>
        <c:axId val="79475840"/>
        <c:axId val="79477376"/>
      </c:barChart>
      <c:catAx>
        <c:axId val="7947584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cs typeface="B Nazanin" pitchFamily="2" charset="-78"/>
              </a:defRPr>
            </a:pPr>
            <a:endParaRPr lang="en-US"/>
          </a:p>
        </c:txPr>
        <c:crossAx val="79477376"/>
        <c:crosses val="autoZero"/>
        <c:auto val="1"/>
        <c:lblAlgn val="ctr"/>
        <c:lblOffset val="100"/>
      </c:catAx>
      <c:valAx>
        <c:axId val="7947737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 b="1">
                <a:cs typeface="B Nazanin" pitchFamily="2" charset="-78"/>
              </a:defRPr>
            </a:pPr>
            <a:endParaRPr lang="en-US"/>
          </a:p>
        </c:txPr>
        <c:crossAx val="79475840"/>
        <c:crosses val="autoZero"/>
        <c:crossBetween val="between"/>
      </c:valAx>
    </c:plotArea>
    <c:plotVisOnly val="1"/>
  </c:chart>
  <c:spPr>
    <a:solidFill>
      <a:schemeClr val="bg1">
        <a:lumMod val="95000"/>
      </a:schemeClr>
    </a:solidFill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txPr>
        <a:bodyPr/>
        <a:lstStyle/>
        <a:p>
          <a:pPr>
            <a:defRPr sz="2800">
              <a:cs typeface="B Nazanin" pitchFamily="2" charset="-78"/>
            </a:defRPr>
          </a:pPr>
          <a:endParaRPr lang="en-US"/>
        </a:p>
      </c:tx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'[Chart in Microsoft Office PowerPoint]Sheet1'!$A$3</c:f>
              <c:strCache>
                <c:ptCount val="1"/>
                <c:pt idx="0">
                  <c:v>مقالات علمي پژوهشي داخلي</c:v>
                </c:pt>
              </c:strCache>
            </c:strRef>
          </c:tx>
          <c:dLbls>
            <c:dLbl>
              <c:idx val="0"/>
              <c:layout>
                <c:manualLayout>
                  <c:x val="9.0909090909090766E-3"/>
                  <c:y val="-3.9284457252522831E-2"/>
                </c:manualLayout>
              </c:layout>
              <c:showVal val="1"/>
            </c:dLbl>
            <c:dLbl>
              <c:idx val="1"/>
              <c:layout>
                <c:manualLayout>
                  <c:x val="1.5151515151515171E-3"/>
                  <c:y val="-2.8060326608944936E-2"/>
                </c:manualLayout>
              </c:layout>
              <c:showVal val="1"/>
            </c:dLbl>
            <c:dLbl>
              <c:idx val="2"/>
              <c:layout>
                <c:manualLayout>
                  <c:x val="9.0909090909091095E-3"/>
                  <c:y val="-2.8060326608944985E-2"/>
                </c:manualLayout>
              </c:layout>
              <c:showVal val="1"/>
            </c:dLbl>
            <c:dLbl>
              <c:idx val="3"/>
              <c:layout>
                <c:manualLayout>
                  <c:x val="3.0303030303029232E-3"/>
                  <c:y val="-2.2448261287155952E-2"/>
                </c:manualLayout>
              </c:layout>
              <c:showVal val="1"/>
            </c:dLbl>
            <c:dLbl>
              <c:idx val="4"/>
              <c:layout>
                <c:manualLayout>
                  <c:x val="1.5151515151516277E-3"/>
                  <c:y val="-2.52542939480504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cs typeface="B Nazanin" pitchFamily="2" charset="-78"/>
                  </a:defRPr>
                </a:pPr>
                <a:endParaRPr lang="en-US"/>
              </a:p>
            </c:txPr>
            <c:showVal val="1"/>
          </c:dLbls>
          <c:cat>
            <c:strRef>
              <c:f>'[Chart in Microsoft Office PowerPoint]Sheet1'!$B$1:$F$1</c:f>
              <c:strCache>
                <c:ptCount val="5"/>
                <c:pt idx="0">
                  <c:v>84</c:v>
                </c:pt>
                <c:pt idx="1">
                  <c:v>85</c:v>
                </c:pt>
                <c:pt idx="2">
                  <c:v>86</c:v>
                </c:pt>
                <c:pt idx="3">
                  <c:v>87(6Month)</c:v>
                </c:pt>
                <c:pt idx="4">
                  <c:v>Estimated 87</c:v>
                </c:pt>
              </c:strCache>
            </c:strRef>
          </c:cat>
          <c:val>
            <c:numRef>
              <c:f>'[Chart in Microsoft Office PowerPoint]Sheet1'!$B$3:$F$3</c:f>
              <c:numCache>
                <c:formatCode>General</c:formatCode>
                <c:ptCount val="5"/>
                <c:pt idx="0">
                  <c:v>12</c:v>
                </c:pt>
                <c:pt idx="1">
                  <c:v>11</c:v>
                </c:pt>
                <c:pt idx="2">
                  <c:v>3</c:v>
                </c:pt>
                <c:pt idx="3">
                  <c:v>8</c:v>
                </c:pt>
                <c:pt idx="4">
                  <c:v>15</c:v>
                </c:pt>
              </c:numCache>
            </c:numRef>
          </c:val>
        </c:ser>
        <c:shape val="cylinder"/>
        <c:axId val="79493760"/>
        <c:axId val="79860096"/>
        <c:axId val="0"/>
      </c:bar3DChart>
      <c:catAx>
        <c:axId val="7949376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cs typeface="B Nazanin" pitchFamily="2" charset="-78"/>
              </a:defRPr>
            </a:pPr>
            <a:endParaRPr lang="en-US"/>
          </a:p>
        </c:txPr>
        <c:crossAx val="79860096"/>
        <c:crosses val="autoZero"/>
        <c:auto val="1"/>
        <c:lblAlgn val="ctr"/>
        <c:lblOffset val="100"/>
      </c:catAx>
      <c:valAx>
        <c:axId val="7986009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>
                <a:cs typeface="B Nazanin" pitchFamily="2" charset="-78"/>
              </a:defRPr>
            </a:pPr>
            <a:endParaRPr lang="en-US"/>
          </a:p>
        </c:txPr>
        <c:crossAx val="79493760"/>
        <c:crosses val="autoZero"/>
        <c:crossBetween val="between"/>
      </c:valAx>
    </c:plotArea>
    <c:plotVisOnly val="1"/>
  </c:chart>
  <c:spPr>
    <a:solidFill>
      <a:prstClr val="white">
        <a:lumMod val="95000"/>
      </a:prstClr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txPr>
        <a:bodyPr/>
        <a:lstStyle/>
        <a:p>
          <a:pPr>
            <a:defRPr sz="2800">
              <a:cs typeface="B Nazanin" pitchFamily="2" charset="-78"/>
            </a:defRPr>
          </a:pPr>
          <a:endParaRPr lang="en-US"/>
        </a:p>
      </c:tx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'[Chart in Microsoft Office PowerPoint]Sheet1'!$A$4</c:f>
              <c:strCache>
                <c:ptCount val="1"/>
                <c:pt idx="0">
                  <c:v>مقالات خارجي غير ISI</c:v>
                </c:pt>
              </c:strCache>
            </c:strRef>
          </c:tx>
          <c:dLbls>
            <c:dLbl>
              <c:idx val="0"/>
              <c:layout>
                <c:manualLayout>
                  <c:x val="6.2305295950155857E-3"/>
                  <c:y val="-3.3672391930733854E-2"/>
                </c:manualLayout>
              </c:layout>
              <c:showVal val="1"/>
            </c:dLbl>
            <c:dLbl>
              <c:idx val="1"/>
              <c:layout>
                <c:manualLayout>
                  <c:x val="1.2461059190031171E-2"/>
                  <c:y val="-3.3672391930733854E-2"/>
                </c:manualLayout>
              </c:layout>
              <c:showVal val="1"/>
            </c:dLbl>
            <c:dLbl>
              <c:idx val="2"/>
              <c:layout>
                <c:manualLayout>
                  <c:x val="1.7133956386292892E-2"/>
                  <c:y val="-3.3672391930733854E-2"/>
                </c:manualLayout>
              </c:layout>
              <c:showVal val="1"/>
            </c:dLbl>
            <c:dLbl>
              <c:idx val="3"/>
              <c:layout>
                <c:manualLayout>
                  <c:x val="1.4018691588785038E-2"/>
                  <c:y val="-3.3672391930733854E-2"/>
                </c:manualLayout>
              </c:layout>
              <c:showVal val="1"/>
            </c:dLbl>
            <c:dLbl>
              <c:idx val="4"/>
              <c:layout>
                <c:manualLayout>
                  <c:x val="2.0249221183800778E-2"/>
                  <c:y val="-3.367239193073385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cs typeface="B Nazanin" pitchFamily="2" charset="-78"/>
                  </a:defRPr>
                </a:pPr>
                <a:endParaRPr lang="en-US"/>
              </a:p>
            </c:txPr>
            <c:showVal val="1"/>
          </c:dLbls>
          <c:cat>
            <c:strRef>
              <c:f>'[Chart in Microsoft Office PowerPoint]Sheet1'!$B$1:$F$1</c:f>
              <c:strCache>
                <c:ptCount val="5"/>
                <c:pt idx="0">
                  <c:v>84</c:v>
                </c:pt>
                <c:pt idx="1">
                  <c:v>85</c:v>
                </c:pt>
                <c:pt idx="2">
                  <c:v>86</c:v>
                </c:pt>
                <c:pt idx="3">
                  <c:v>87(6Month)</c:v>
                </c:pt>
                <c:pt idx="4">
                  <c:v>Estimated 87</c:v>
                </c:pt>
              </c:strCache>
            </c:strRef>
          </c:cat>
          <c:val>
            <c:numRef>
              <c:f>'[Chart in Microsoft Office PowerPoint]Sheet1'!$B$4:$F$4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9</c:v>
                </c:pt>
                <c:pt idx="3">
                  <c:v>2</c:v>
                </c:pt>
                <c:pt idx="4">
                  <c:v>6</c:v>
                </c:pt>
              </c:numCache>
            </c:numRef>
          </c:val>
        </c:ser>
        <c:shape val="box"/>
        <c:axId val="80937728"/>
        <c:axId val="80939264"/>
        <c:axId val="0"/>
      </c:bar3DChart>
      <c:catAx>
        <c:axId val="8093772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cs typeface="B Nazanin" pitchFamily="2" charset="-78"/>
              </a:defRPr>
            </a:pPr>
            <a:endParaRPr lang="en-US"/>
          </a:p>
        </c:txPr>
        <c:crossAx val="80939264"/>
        <c:crosses val="autoZero"/>
        <c:auto val="1"/>
        <c:lblAlgn val="ctr"/>
        <c:lblOffset val="100"/>
      </c:catAx>
      <c:valAx>
        <c:axId val="8093926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 b="1">
                <a:cs typeface="B Nazanin" pitchFamily="2" charset="-78"/>
              </a:defRPr>
            </a:pPr>
            <a:endParaRPr lang="en-US"/>
          </a:p>
        </c:txPr>
        <c:crossAx val="80937728"/>
        <c:crosses val="autoZero"/>
        <c:crossBetween val="between"/>
      </c:valAx>
    </c:plotArea>
    <c:plotVisOnly val="1"/>
  </c:chart>
  <c:spPr>
    <a:solidFill>
      <a:prstClr val="white">
        <a:lumMod val="95000"/>
      </a:prstClr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txPr>
        <a:bodyPr/>
        <a:lstStyle/>
        <a:p>
          <a:pPr>
            <a:defRPr sz="2800">
              <a:latin typeface="B Nza"/>
              <a:cs typeface="B Nazanin" pitchFamily="2" charset="-78"/>
            </a:defRPr>
          </a:pPr>
          <a:endParaRPr lang="en-US"/>
        </a:p>
      </c:tx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'[Chart in Microsoft Office PowerPoint]Sheet1'!$A$5</c:f>
              <c:strCache>
                <c:ptCount val="1"/>
                <c:pt idx="0">
                  <c:v>مقالات كنفرانس هاي خارجي</c:v>
                </c:pt>
              </c:strCache>
            </c:strRef>
          </c:tx>
          <c:dLbls>
            <c:dLbl>
              <c:idx val="0"/>
              <c:layout>
                <c:manualLayout>
                  <c:x val="3.0581039755351431E-3"/>
                  <c:y val="-3.647842459162845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B Nza"/>
                      <a:cs typeface="B Nazanin" pitchFamily="2" charset="-78"/>
                    </a:defRPr>
                  </a:pPr>
                  <a:endParaRPr lang="en-US"/>
                </a:p>
              </c:txPr>
              <c:showVal val="1"/>
            </c:dLbl>
            <c:dLbl>
              <c:idx val="1"/>
              <c:layout>
                <c:manualLayout>
                  <c:x val="7.6452599388379273E-3"/>
                  <c:y val="-4.7702555235206411E-2"/>
                </c:manualLayout>
              </c:layout>
              <c:showVal val="1"/>
            </c:dLbl>
            <c:dLbl>
              <c:idx val="2"/>
              <c:layout>
                <c:manualLayout>
                  <c:x val="1.2232415902140657E-2"/>
                  <c:y val="-1.6836195965366927E-2"/>
                </c:manualLayout>
              </c:layout>
              <c:showVal val="1"/>
            </c:dLbl>
            <c:dLbl>
              <c:idx val="3"/>
              <c:layout>
                <c:manualLayout>
                  <c:x val="9.1743119266053923E-3"/>
                  <c:y val="-4.2090489913417461E-2"/>
                </c:manualLayout>
              </c:layout>
              <c:showVal val="1"/>
            </c:dLbl>
            <c:dLbl>
              <c:idx val="4"/>
              <c:layout>
                <c:manualLayout>
                  <c:x val="1.0703363914373088E-2"/>
                  <c:y val="-3.647842459162834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B Nza"/>
                    <a:cs typeface="B Nazanin" pitchFamily="2" charset="-78"/>
                  </a:defRPr>
                </a:pPr>
                <a:endParaRPr lang="en-US"/>
              </a:p>
            </c:txPr>
            <c:showVal val="1"/>
          </c:dLbls>
          <c:cat>
            <c:strRef>
              <c:f>'[Chart in Microsoft Office PowerPoint]Sheet1'!$B$1:$F$1</c:f>
              <c:strCache>
                <c:ptCount val="5"/>
                <c:pt idx="0">
                  <c:v>84</c:v>
                </c:pt>
                <c:pt idx="1">
                  <c:v>85</c:v>
                </c:pt>
                <c:pt idx="2">
                  <c:v>86</c:v>
                </c:pt>
                <c:pt idx="3">
                  <c:v>87(6Month)</c:v>
                </c:pt>
                <c:pt idx="4">
                  <c:v>Estimated 87</c:v>
                </c:pt>
              </c:strCache>
            </c:strRef>
          </c:cat>
          <c:val>
            <c:numRef>
              <c:f>'[Chart in Microsoft Office PowerPoint]Sheet1'!$B$5:$F$5</c:f>
              <c:numCache>
                <c:formatCode>General</c:formatCode>
                <c:ptCount val="5"/>
                <c:pt idx="0">
                  <c:v>10</c:v>
                </c:pt>
                <c:pt idx="1">
                  <c:v>26</c:v>
                </c:pt>
                <c:pt idx="2">
                  <c:v>30</c:v>
                </c:pt>
                <c:pt idx="3">
                  <c:v>8</c:v>
                </c:pt>
                <c:pt idx="4">
                  <c:v>15</c:v>
                </c:pt>
              </c:numCache>
            </c:numRef>
          </c:val>
        </c:ser>
        <c:shape val="cylinder"/>
        <c:axId val="80993280"/>
        <c:axId val="82445056"/>
        <c:axId val="0"/>
      </c:bar3DChart>
      <c:catAx>
        <c:axId val="809932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cs typeface="B Nazanin" pitchFamily="2" charset="-78"/>
              </a:defRPr>
            </a:pPr>
            <a:endParaRPr lang="en-US"/>
          </a:p>
        </c:txPr>
        <c:crossAx val="82445056"/>
        <c:crosses val="autoZero"/>
        <c:auto val="1"/>
        <c:lblAlgn val="ctr"/>
        <c:lblOffset val="100"/>
      </c:catAx>
      <c:valAx>
        <c:axId val="8244505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>
                <a:cs typeface="B Nazanin" pitchFamily="2" charset="-78"/>
              </a:defRPr>
            </a:pPr>
            <a:endParaRPr lang="en-US"/>
          </a:p>
        </c:txPr>
        <c:crossAx val="80993280"/>
        <c:crosses val="autoZero"/>
        <c:crossBetween val="between"/>
      </c:valAx>
    </c:plotArea>
    <c:plotVisOnly val="1"/>
  </c:chart>
  <c:spPr>
    <a:solidFill>
      <a:prstClr val="white">
        <a:lumMod val="95000"/>
      </a:prstClr>
    </a:solidFill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txPr>
        <a:bodyPr/>
        <a:lstStyle/>
        <a:p>
          <a:pPr>
            <a:defRPr sz="2400">
              <a:cs typeface="B Nazanin" pitchFamily="2" charset="-78"/>
            </a:defRPr>
          </a:pPr>
          <a:endParaRPr lang="en-US"/>
        </a:p>
      </c:tx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'[Chart in Microsoft Office PowerPoint]Sheet1'!$A$6</c:f>
              <c:strCache>
                <c:ptCount val="1"/>
                <c:pt idx="0">
                  <c:v>مقالات كنفرانس هاي داخلي</c:v>
                </c:pt>
              </c:strCache>
            </c:strRef>
          </c:tx>
          <c:dLbls>
            <c:dLbl>
              <c:idx val="0"/>
              <c:layout>
                <c:manualLayout>
                  <c:x val="1.5151515151515169E-2"/>
                  <c:y val="-2.5254293948050392E-2"/>
                </c:manualLayout>
              </c:layout>
              <c:showVal val="1"/>
            </c:dLbl>
            <c:dLbl>
              <c:idx val="1"/>
              <c:layout>
                <c:manualLayout>
                  <c:x val="1.6666666666666691E-2"/>
                  <c:y val="-2.5254293948050392E-2"/>
                </c:manualLayout>
              </c:layout>
              <c:showVal val="1"/>
            </c:dLbl>
            <c:dLbl>
              <c:idx val="2"/>
              <c:layout>
                <c:manualLayout>
                  <c:x val="1.5151515151515169E-2"/>
                  <c:y val="-3.0866359269839376E-2"/>
                </c:manualLayout>
              </c:layout>
              <c:showVal val="1"/>
            </c:dLbl>
            <c:dLbl>
              <c:idx val="3"/>
              <c:layout>
                <c:manualLayout>
                  <c:x val="1.2121212121212118E-2"/>
                  <c:y val="-4.2090489913417461E-2"/>
                </c:manualLayout>
              </c:layout>
              <c:showVal val="1"/>
            </c:dLbl>
            <c:dLbl>
              <c:idx val="4"/>
              <c:layout>
                <c:manualLayout>
                  <c:x val="1.0606060606060624E-2"/>
                  <c:y val="-2.806032660894488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cs typeface="B Nazanin" pitchFamily="2" charset="-78"/>
                  </a:defRPr>
                </a:pPr>
                <a:endParaRPr lang="en-US"/>
              </a:p>
            </c:txPr>
            <c:showVal val="1"/>
          </c:dLbls>
          <c:cat>
            <c:strRef>
              <c:f>'[Chart in Microsoft Office PowerPoint]Sheet1'!$B$1:$F$1</c:f>
              <c:strCache>
                <c:ptCount val="5"/>
                <c:pt idx="0">
                  <c:v>84</c:v>
                </c:pt>
                <c:pt idx="1">
                  <c:v>85</c:v>
                </c:pt>
                <c:pt idx="2">
                  <c:v>86</c:v>
                </c:pt>
                <c:pt idx="3">
                  <c:v>87(6Month)</c:v>
                </c:pt>
                <c:pt idx="4">
                  <c:v>Estimated 87</c:v>
                </c:pt>
              </c:strCache>
            </c:strRef>
          </c:cat>
          <c:val>
            <c:numRef>
              <c:f>'[Chart in Microsoft Office PowerPoint]Sheet1'!$B$6:$F$6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21</c:v>
                </c:pt>
                <c:pt idx="3">
                  <c:v>7</c:v>
                </c:pt>
                <c:pt idx="4">
                  <c:v>17</c:v>
                </c:pt>
              </c:numCache>
            </c:numRef>
          </c:val>
        </c:ser>
        <c:shape val="box"/>
        <c:axId val="82498688"/>
        <c:axId val="82500224"/>
        <c:axId val="0"/>
      </c:bar3DChart>
      <c:catAx>
        <c:axId val="8249868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cs typeface="B Nazanin" pitchFamily="2" charset="-78"/>
              </a:defRPr>
            </a:pPr>
            <a:endParaRPr lang="en-US"/>
          </a:p>
        </c:txPr>
        <c:crossAx val="82500224"/>
        <c:crosses val="autoZero"/>
        <c:auto val="1"/>
        <c:lblAlgn val="ctr"/>
        <c:lblOffset val="100"/>
      </c:catAx>
      <c:valAx>
        <c:axId val="8250022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>
                <a:cs typeface="B Nazanin" pitchFamily="2" charset="-78"/>
              </a:defRPr>
            </a:pPr>
            <a:endParaRPr lang="en-US"/>
          </a:p>
        </c:txPr>
        <c:crossAx val="82498688"/>
        <c:crosses val="autoZero"/>
        <c:crossBetween val="between"/>
      </c:valAx>
    </c:plotArea>
    <c:plotVisOnly val="1"/>
  </c:chart>
  <c:spPr>
    <a:solidFill>
      <a:prstClr val="white">
        <a:lumMod val="95000"/>
      </a:prstClr>
    </a:solidFill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txPr>
        <a:bodyPr/>
        <a:lstStyle/>
        <a:p>
          <a:pPr>
            <a:defRPr sz="2800">
              <a:cs typeface="B Nazanin" pitchFamily="2" charset="-78"/>
            </a:defRPr>
          </a:pPr>
          <a:endParaRPr lang="en-US"/>
        </a:p>
      </c:tx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'[Chart in Microsoft Office PowerPoint]Sheet1'!$A$7</c:f>
              <c:strCache>
                <c:ptCount val="1"/>
                <c:pt idx="0">
                  <c:v>آمار كل مقالات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strRef>
              <c:f>'[Chart in Microsoft Office PowerPoint]Sheet1'!$B$1:$F$1</c:f>
              <c:strCache>
                <c:ptCount val="5"/>
                <c:pt idx="0">
                  <c:v>84</c:v>
                </c:pt>
                <c:pt idx="1">
                  <c:v>85</c:v>
                </c:pt>
                <c:pt idx="2">
                  <c:v>86</c:v>
                </c:pt>
                <c:pt idx="3">
                  <c:v>87(6Month)</c:v>
                </c:pt>
                <c:pt idx="4">
                  <c:v>Estimated 87</c:v>
                </c:pt>
              </c:strCache>
            </c:strRef>
          </c:cat>
          <c:val>
            <c:numRef>
              <c:f>'[Chart in Microsoft Office PowerPoint]Sheet1'!$B$7:$F$7</c:f>
              <c:numCache>
                <c:formatCode>General</c:formatCode>
                <c:ptCount val="5"/>
                <c:pt idx="0">
                  <c:v>36</c:v>
                </c:pt>
                <c:pt idx="1">
                  <c:v>74</c:v>
                </c:pt>
                <c:pt idx="2">
                  <c:v>74</c:v>
                </c:pt>
                <c:pt idx="3">
                  <c:v>40</c:v>
                </c:pt>
                <c:pt idx="4">
                  <c:v>83</c:v>
                </c:pt>
              </c:numCache>
            </c:numRef>
          </c:val>
        </c:ser>
        <c:shape val="cone"/>
        <c:axId val="82545664"/>
        <c:axId val="82547456"/>
        <c:axId val="0"/>
      </c:bar3DChart>
      <c:catAx>
        <c:axId val="825456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cs typeface="B Nazanin" pitchFamily="2" charset="-78"/>
              </a:defRPr>
            </a:pPr>
            <a:endParaRPr lang="en-US"/>
          </a:p>
        </c:txPr>
        <c:crossAx val="82547456"/>
        <c:crosses val="autoZero"/>
        <c:auto val="1"/>
        <c:lblAlgn val="ctr"/>
        <c:lblOffset val="100"/>
      </c:catAx>
      <c:valAx>
        <c:axId val="8254745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>
                <a:cs typeface="B Nazanin" pitchFamily="2" charset="-78"/>
              </a:defRPr>
            </a:pPr>
            <a:endParaRPr lang="en-US"/>
          </a:p>
        </c:txPr>
        <c:crossAx val="82545664"/>
        <c:crosses val="autoZero"/>
        <c:crossBetween val="between"/>
      </c:valAx>
    </c:plotArea>
    <c:plotVisOnly val="1"/>
  </c:chart>
  <c:spPr>
    <a:solidFill>
      <a:prstClr val="white">
        <a:lumMod val="95000"/>
      </a:prstClr>
    </a:solidFill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  <c:txPr>
        <a:bodyPr/>
        <a:lstStyle/>
        <a:p>
          <a:pPr>
            <a:defRPr sz="2800">
              <a:cs typeface="B Nazanin" pitchFamily="2" charset="-78"/>
            </a:defRPr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'[Chart in Microsoft Office PowerPoint]Sheet1'!$A$8</c:f>
              <c:strCache>
                <c:ptCount val="1"/>
                <c:pt idx="0">
                  <c:v>انتشار كتاب</c:v>
                </c:pt>
              </c:strCache>
            </c:strRef>
          </c:tx>
          <c:spPr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0"/>
              <a:tileRect/>
            </a:gra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strRef>
              <c:f>'[Chart in Microsoft Office PowerPoint]Sheet1'!$B$1:$F$1</c:f>
              <c:strCache>
                <c:ptCount val="5"/>
                <c:pt idx="0">
                  <c:v>84</c:v>
                </c:pt>
                <c:pt idx="1">
                  <c:v>85</c:v>
                </c:pt>
                <c:pt idx="2">
                  <c:v>86</c:v>
                </c:pt>
                <c:pt idx="3">
                  <c:v>87(6Month)</c:v>
                </c:pt>
                <c:pt idx="4">
                  <c:v>Estimated 87</c:v>
                </c:pt>
              </c:strCache>
            </c:strRef>
          </c:cat>
          <c:val>
            <c:numRef>
              <c:f>'[Chart in Microsoft Office PowerPoint]Sheet1'!$B$8:$F$8</c:f>
              <c:numCache>
                <c:formatCode>General</c:formatCode>
                <c:ptCount val="5"/>
                <c:pt idx="0">
                  <c:v>6</c:v>
                </c:pt>
                <c:pt idx="1">
                  <c:v>0</c:v>
                </c:pt>
                <c:pt idx="2">
                  <c:v>4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</c:ser>
        <c:axId val="79524608"/>
        <c:axId val="79526144"/>
      </c:barChart>
      <c:catAx>
        <c:axId val="7952460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cs typeface="B Nazanin" pitchFamily="2" charset="-78"/>
              </a:defRPr>
            </a:pPr>
            <a:endParaRPr lang="en-US"/>
          </a:p>
        </c:txPr>
        <c:crossAx val="79526144"/>
        <c:crosses val="autoZero"/>
        <c:auto val="1"/>
        <c:lblAlgn val="ctr"/>
        <c:lblOffset val="100"/>
      </c:catAx>
      <c:valAx>
        <c:axId val="7952614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>
                <a:cs typeface="B Nazanin" pitchFamily="2" charset="-78"/>
              </a:defRPr>
            </a:pPr>
            <a:endParaRPr lang="en-US"/>
          </a:p>
        </c:txPr>
        <c:crossAx val="79524608"/>
        <c:crosses val="autoZero"/>
        <c:crossBetween val="between"/>
      </c:valAx>
    </c:plotArea>
    <c:plotVisOnly val="1"/>
  </c:chart>
  <c:spPr>
    <a:solidFill>
      <a:prstClr val="white">
        <a:lumMod val="95000"/>
      </a:prstClr>
    </a:solidFill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0.28972</cdr:x>
      <cdr:y>0.04808</cdr:y>
    </cdr:from>
    <cdr:to>
      <cdr:x>0.71028</cdr:x>
      <cdr:y>0.16027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62200" y="228600"/>
          <a:ext cx="34290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 rtl="1"/>
          <a:r>
            <a:rPr lang="fa-IR" sz="3200" b="1" dirty="0" smtClean="0">
              <a:cs typeface="B Nazanin" pitchFamily="2" charset="-78"/>
            </a:rPr>
            <a:t>آمار مقالات </a:t>
          </a:r>
          <a:r>
            <a:rPr lang="en-US" sz="3200" b="1" dirty="0" smtClean="0">
              <a:cs typeface="B Nazanin" pitchFamily="2" charset="-78"/>
            </a:rPr>
            <a:t>ISI</a:t>
          </a:r>
          <a:endParaRPr lang="en-US" sz="3200" b="1" dirty="0">
            <a:cs typeface="B Nazanin" pitchFamily="2" charset="-78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rtl="1">
              <a:defRPr>
                <a:solidFill>
                  <a:schemeClr val="bg1"/>
                </a:solidFill>
                <a:cs typeface="Nazanin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rtl="1">
              <a:buNone/>
              <a:defRPr>
                <a:solidFill>
                  <a:schemeClr val="bg1"/>
                </a:solidFill>
                <a:cs typeface="Nazanin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solidFill>
                  <a:schemeClr val="bg1"/>
                </a:solidFill>
                <a:cs typeface="Nazanin" pitchFamily="2" charset="-78"/>
              </a:defRPr>
            </a:lvl1pPr>
          </a:lstStyle>
          <a:p>
            <a:fld id="{683F7145-00D1-4FD8-8943-0CF9337A9E47}" type="datetimeFigureOut">
              <a:rPr lang="en-US" smtClean="0"/>
              <a:pPr/>
              <a:t>7/24/2010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solidFill>
                  <a:schemeClr val="bg1"/>
                </a:solidFill>
                <a:cs typeface="Nazanin" pitchFamily="2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>
                <a:solidFill>
                  <a:schemeClr val="bg1"/>
                </a:solidFill>
                <a:cs typeface="Nazanin" pitchFamily="2" charset="-78"/>
              </a:defRPr>
            </a:lvl1pPr>
          </a:lstStyle>
          <a:p>
            <a:fld id="{2869C402-4BB4-4A59-A88E-15900B7A1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algn="r" rtl="1">
              <a:defRPr>
                <a:solidFill>
                  <a:schemeClr val="bg1"/>
                </a:solidFill>
                <a:cs typeface="B Nazanin" pitchFamily="2" charset="-78"/>
              </a:defRPr>
            </a:lvl1pPr>
            <a:lvl2pPr algn="r" rtl="1">
              <a:defRPr>
                <a:solidFill>
                  <a:schemeClr val="bg1"/>
                </a:solidFill>
                <a:cs typeface="B Nazanin" pitchFamily="2" charset="-78"/>
              </a:defRPr>
            </a:lvl2pPr>
            <a:lvl3pPr algn="r" rtl="1">
              <a:defRPr>
                <a:solidFill>
                  <a:schemeClr val="bg1"/>
                </a:solidFill>
                <a:cs typeface="B Nazanin" pitchFamily="2" charset="-78"/>
              </a:defRPr>
            </a:lvl3pPr>
            <a:lvl4pPr algn="r" rtl="1">
              <a:defRPr>
                <a:solidFill>
                  <a:schemeClr val="bg1"/>
                </a:solidFill>
                <a:cs typeface="B Nazanin" pitchFamily="2" charset="-78"/>
              </a:defRPr>
            </a:lvl4pPr>
            <a:lvl5pPr algn="r" rtl="1">
              <a:defRPr>
                <a:solidFill>
                  <a:schemeClr val="bg1"/>
                </a:solidFill>
                <a:cs typeface="B Nazanin" pitchFamily="2" charset="-78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fld id="{683F7145-00D1-4FD8-8943-0CF9337A9E47}" type="datetimeFigureOut">
              <a:rPr lang="en-US" smtClean="0"/>
              <a:pPr/>
              <a:t>7/24/2010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fld id="{2869C402-4BB4-4A59-A88E-15900B7A1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rtl="1">
              <a:defRPr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 algn="r" rtl="1">
              <a:defRPr>
                <a:solidFill>
                  <a:schemeClr val="bg1"/>
                </a:solidFill>
                <a:cs typeface="B Nazanin" pitchFamily="2" charset="-78"/>
              </a:defRPr>
            </a:lvl1pPr>
            <a:lvl2pPr algn="r" rtl="1">
              <a:defRPr>
                <a:solidFill>
                  <a:schemeClr val="bg1"/>
                </a:solidFill>
                <a:cs typeface="B Nazanin" pitchFamily="2" charset="-78"/>
              </a:defRPr>
            </a:lvl2pPr>
            <a:lvl3pPr algn="r" rtl="1">
              <a:defRPr>
                <a:solidFill>
                  <a:schemeClr val="bg1"/>
                </a:solidFill>
                <a:cs typeface="B Nazanin" pitchFamily="2" charset="-78"/>
              </a:defRPr>
            </a:lvl3pPr>
            <a:lvl4pPr algn="r" rtl="1">
              <a:defRPr>
                <a:solidFill>
                  <a:schemeClr val="bg1"/>
                </a:solidFill>
                <a:cs typeface="B Nazanin" pitchFamily="2" charset="-78"/>
              </a:defRPr>
            </a:lvl4pPr>
            <a:lvl5pPr algn="r" rtl="1">
              <a:defRPr>
                <a:solidFill>
                  <a:schemeClr val="bg1"/>
                </a:solidFill>
                <a:cs typeface="B Nazanin" pitchFamily="2" charset="-78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fld id="{683F7145-00D1-4FD8-8943-0CF9337A9E47}" type="datetimeFigureOut">
              <a:rPr lang="en-US" smtClean="0"/>
              <a:pPr/>
              <a:t>7/24/2010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fld id="{2869C402-4BB4-4A59-A88E-15900B7A1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/>
          <a:lstStyle>
            <a:lvl1pPr algn="r" rtl="1">
              <a:defRPr>
                <a:solidFill>
                  <a:schemeClr val="bg1"/>
                </a:solidFill>
                <a:cs typeface="B Nazanin" pitchFamily="2" charset="-78"/>
              </a:defRPr>
            </a:lvl1pPr>
            <a:lvl2pPr algn="r" rtl="1">
              <a:defRPr>
                <a:solidFill>
                  <a:schemeClr val="bg1"/>
                </a:solidFill>
                <a:cs typeface="B Nazanin" pitchFamily="2" charset="-78"/>
              </a:defRPr>
            </a:lvl2pPr>
            <a:lvl3pPr algn="r" rtl="1">
              <a:defRPr>
                <a:solidFill>
                  <a:schemeClr val="bg1"/>
                </a:solidFill>
                <a:cs typeface="B Nazanin" pitchFamily="2" charset="-78"/>
              </a:defRPr>
            </a:lvl3pPr>
            <a:lvl4pPr algn="r" rtl="1">
              <a:defRPr>
                <a:solidFill>
                  <a:schemeClr val="bg1"/>
                </a:solidFill>
                <a:cs typeface="B Nazanin" pitchFamily="2" charset="-78"/>
              </a:defRPr>
            </a:lvl4pPr>
            <a:lvl5pPr algn="r" rtl="1">
              <a:defRPr>
                <a:solidFill>
                  <a:schemeClr val="bg1"/>
                </a:solidFill>
                <a:cs typeface="B Nazanin" pitchFamily="2" charset="-78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fld id="{683F7145-00D1-4FD8-8943-0CF9337A9E47}" type="datetimeFigureOut">
              <a:rPr lang="en-US" smtClean="0"/>
              <a:pPr/>
              <a:t>7/24/2010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fld id="{2869C402-4BB4-4A59-A88E-15900B7A1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 rtl="1">
              <a:defRPr sz="4000" b="1" cap="all"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 rtl="1">
              <a:buNone/>
              <a:defRPr sz="2000">
                <a:solidFill>
                  <a:schemeClr val="bg1"/>
                </a:solidFill>
                <a:cs typeface="B Nazanin" pitchFamily="2" charset="-78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fld id="{683F7145-00D1-4FD8-8943-0CF9337A9E47}" type="datetimeFigureOut">
              <a:rPr lang="en-US" smtClean="0"/>
              <a:pPr/>
              <a:t>7/24/2010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fld id="{2869C402-4BB4-4A59-A88E-15900B7A1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algn="r" rtl="1">
              <a:defRPr sz="2800">
                <a:solidFill>
                  <a:schemeClr val="bg1"/>
                </a:solidFill>
                <a:cs typeface="B Nazanin" pitchFamily="2" charset="-78"/>
              </a:defRPr>
            </a:lvl1pPr>
            <a:lvl2pPr algn="r" rtl="1">
              <a:defRPr sz="2400">
                <a:solidFill>
                  <a:schemeClr val="bg1"/>
                </a:solidFill>
                <a:cs typeface="B Nazanin" pitchFamily="2" charset="-78"/>
              </a:defRPr>
            </a:lvl2pPr>
            <a:lvl3pPr algn="r" rtl="1">
              <a:defRPr sz="2000">
                <a:solidFill>
                  <a:schemeClr val="bg1"/>
                </a:solidFill>
                <a:cs typeface="B Nazanin" pitchFamily="2" charset="-78"/>
              </a:defRPr>
            </a:lvl3pPr>
            <a:lvl4pPr algn="r" rtl="1">
              <a:defRPr sz="1800">
                <a:solidFill>
                  <a:schemeClr val="bg1"/>
                </a:solidFill>
                <a:cs typeface="B Nazanin" pitchFamily="2" charset="-78"/>
              </a:defRPr>
            </a:lvl4pPr>
            <a:lvl5pPr algn="r" rtl="1">
              <a:defRPr sz="1800">
                <a:solidFill>
                  <a:schemeClr val="bg1"/>
                </a:solidFill>
                <a:cs typeface="B Nazanin" pitchFamily="2" charset="-7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algn="r" rtl="1">
              <a:defRPr sz="2800">
                <a:solidFill>
                  <a:schemeClr val="bg1"/>
                </a:solidFill>
                <a:cs typeface="B Nazanin" pitchFamily="2" charset="-78"/>
              </a:defRPr>
            </a:lvl1pPr>
            <a:lvl2pPr algn="r" rtl="1">
              <a:defRPr sz="2400">
                <a:solidFill>
                  <a:schemeClr val="bg1"/>
                </a:solidFill>
                <a:cs typeface="B Nazanin" pitchFamily="2" charset="-78"/>
              </a:defRPr>
            </a:lvl2pPr>
            <a:lvl3pPr algn="r" rtl="1">
              <a:defRPr sz="2000">
                <a:solidFill>
                  <a:schemeClr val="bg1"/>
                </a:solidFill>
                <a:cs typeface="B Nazanin" pitchFamily="2" charset="-78"/>
              </a:defRPr>
            </a:lvl3pPr>
            <a:lvl4pPr algn="r" rtl="1">
              <a:defRPr sz="1800">
                <a:solidFill>
                  <a:schemeClr val="bg1"/>
                </a:solidFill>
                <a:cs typeface="B Nazanin" pitchFamily="2" charset="-78"/>
              </a:defRPr>
            </a:lvl4pPr>
            <a:lvl5pPr algn="r" rtl="1">
              <a:defRPr sz="1800">
                <a:solidFill>
                  <a:schemeClr val="bg1"/>
                </a:solidFill>
                <a:cs typeface="B Nazanin" pitchFamily="2" charset="-7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fld id="{683F7145-00D1-4FD8-8943-0CF9337A9E47}" type="datetimeFigureOut">
              <a:rPr lang="en-US" smtClean="0"/>
              <a:pPr/>
              <a:t>7/24/2010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fld id="{2869C402-4BB4-4A59-A88E-15900B7A1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r" rtl="1">
              <a:buNone/>
              <a:defRPr sz="2400" b="1">
                <a:solidFill>
                  <a:schemeClr val="bg1"/>
                </a:solidFill>
                <a:cs typeface="B Nazanin" pitchFamily="2" charset="-7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algn="r" rtl="1">
              <a:defRPr sz="2400">
                <a:solidFill>
                  <a:schemeClr val="bg1"/>
                </a:solidFill>
                <a:cs typeface="B Nazanin" pitchFamily="2" charset="-78"/>
              </a:defRPr>
            </a:lvl1pPr>
            <a:lvl2pPr algn="r" rtl="1">
              <a:defRPr sz="2000">
                <a:solidFill>
                  <a:schemeClr val="bg1"/>
                </a:solidFill>
                <a:cs typeface="B Nazanin" pitchFamily="2" charset="-78"/>
              </a:defRPr>
            </a:lvl2pPr>
            <a:lvl3pPr algn="r" rtl="1">
              <a:defRPr sz="1800">
                <a:solidFill>
                  <a:schemeClr val="bg1"/>
                </a:solidFill>
                <a:cs typeface="B Nazanin" pitchFamily="2" charset="-78"/>
              </a:defRPr>
            </a:lvl3pPr>
            <a:lvl4pPr algn="r" rtl="1">
              <a:defRPr sz="1600">
                <a:solidFill>
                  <a:schemeClr val="bg1"/>
                </a:solidFill>
                <a:cs typeface="B Nazanin" pitchFamily="2" charset="-78"/>
              </a:defRPr>
            </a:lvl4pPr>
            <a:lvl5pPr algn="r" rtl="1">
              <a:defRPr sz="1600">
                <a:solidFill>
                  <a:schemeClr val="bg1"/>
                </a:solidFill>
                <a:cs typeface="B Nazanin" pitchFamily="2" charset="-7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r" rtl="1">
              <a:buNone/>
              <a:defRPr sz="2400" b="1">
                <a:solidFill>
                  <a:schemeClr val="bg1"/>
                </a:solidFill>
                <a:cs typeface="B Nazanin" pitchFamily="2" charset="-7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algn="r" rtl="1">
              <a:defRPr sz="2400">
                <a:solidFill>
                  <a:schemeClr val="bg1"/>
                </a:solidFill>
                <a:cs typeface="B Nazanin" pitchFamily="2" charset="-78"/>
              </a:defRPr>
            </a:lvl1pPr>
            <a:lvl2pPr algn="r" rtl="1">
              <a:defRPr sz="2000">
                <a:solidFill>
                  <a:schemeClr val="bg1"/>
                </a:solidFill>
                <a:cs typeface="B Nazanin" pitchFamily="2" charset="-78"/>
              </a:defRPr>
            </a:lvl2pPr>
            <a:lvl3pPr algn="r" rtl="1">
              <a:defRPr sz="1800">
                <a:solidFill>
                  <a:schemeClr val="bg1"/>
                </a:solidFill>
                <a:cs typeface="B Nazanin" pitchFamily="2" charset="-78"/>
              </a:defRPr>
            </a:lvl3pPr>
            <a:lvl4pPr algn="r" rtl="1">
              <a:defRPr sz="1600">
                <a:solidFill>
                  <a:schemeClr val="bg1"/>
                </a:solidFill>
                <a:cs typeface="B Nazanin" pitchFamily="2" charset="-78"/>
              </a:defRPr>
            </a:lvl4pPr>
            <a:lvl5pPr algn="r" rtl="1">
              <a:defRPr sz="1600">
                <a:solidFill>
                  <a:schemeClr val="bg1"/>
                </a:solidFill>
                <a:cs typeface="B Nazanin" pitchFamily="2" charset="-7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fld id="{683F7145-00D1-4FD8-8943-0CF9337A9E47}" type="datetimeFigureOut">
              <a:rPr lang="en-US" smtClean="0"/>
              <a:pPr/>
              <a:t>7/24/2010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fld id="{2869C402-4BB4-4A59-A88E-15900B7A1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fld id="{683F7145-00D1-4FD8-8943-0CF9337A9E47}" type="datetimeFigureOut">
              <a:rPr lang="en-US" smtClean="0"/>
              <a:pPr/>
              <a:t>7/24/2010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fld id="{2869C402-4BB4-4A59-A88E-15900B7A1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fld id="{683F7145-00D1-4FD8-8943-0CF9337A9E47}" type="datetimeFigureOut">
              <a:rPr lang="en-US" smtClean="0"/>
              <a:pPr/>
              <a:t>7/24/2010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fld id="{2869C402-4BB4-4A59-A88E-15900B7A1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 rtl="1">
              <a:defRPr sz="2000" b="1"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r" rtl="1">
              <a:defRPr sz="3200">
                <a:solidFill>
                  <a:schemeClr val="bg1"/>
                </a:solidFill>
                <a:cs typeface="B Nazanin" pitchFamily="2" charset="-78"/>
              </a:defRPr>
            </a:lvl1pPr>
            <a:lvl2pPr algn="r" rtl="1">
              <a:defRPr sz="2800">
                <a:solidFill>
                  <a:schemeClr val="bg1"/>
                </a:solidFill>
                <a:cs typeface="B Nazanin" pitchFamily="2" charset="-78"/>
              </a:defRPr>
            </a:lvl2pPr>
            <a:lvl3pPr algn="r" rtl="1">
              <a:defRPr sz="2400">
                <a:solidFill>
                  <a:schemeClr val="bg1"/>
                </a:solidFill>
                <a:cs typeface="B Nazanin" pitchFamily="2" charset="-78"/>
              </a:defRPr>
            </a:lvl3pPr>
            <a:lvl4pPr algn="r" rtl="1">
              <a:defRPr sz="2000">
                <a:solidFill>
                  <a:schemeClr val="bg1"/>
                </a:solidFill>
                <a:cs typeface="B Nazanin" pitchFamily="2" charset="-78"/>
              </a:defRPr>
            </a:lvl4pPr>
            <a:lvl5pPr algn="r" rtl="1">
              <a:defRPr sz="2000">
                <a:solidFill>
                  <a:schemeClr val="bg1"/>
                </a:solidFill>
                <a:cs typeface="B Nazanin" pitchFamily="2" charset="-7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r" rtl="1">
              <a:buNone/>
              <a:defRPr sz="1400">
                <a:solidFill>
                  <a:schemeClr val="bg1"/>
                </a:solidFill>
                <a:cs typeface="B Nazanin" pitchFamily="2" charset="-7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fld id="{683F7145-00D1-4FD8-8943-0CF9337A9E47}" type="datetimeFigureOut">
              <a:rPr lang="en-US" smtClean="0"/>
              <a:pPr/>
              <a:t>7/24/2010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fld id="{2869C402-4BB4-4A59-A88E-15900B7A1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 rtl="1">
              <a:defRPr sz="2000" b="1"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algn="r" rtl="1">
              <a:buNone/>
              <a:defRPr sz="3200">
                <a:solidFill>
                  <a:schemeClr val="bg1"/>
                </a:solidFill>
                <a:cs typeface="B Nazanin" pitchFamily="2" charset="-7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r" rtl="1">
              <a:buNone/>
              <a:defRPr sz="1400">
                <a:solidFill>
                  <a:schemeClr val="bg1"/>
                </a:solidFill>
                <a:cs typeface="B Nazanin" pitchFamily="2" charset="-7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fld id="{683F7145-00D1-4FD8-8943-0CF9337A9E47}" type="datetimeFigureOut">
              <a:rPr lang="en-US" smtClean="0"/>
              <a:pPr/>
              <a:t>7/24/2010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fld id="{2869C402-4BB4-4A59-A88E-15900B7A1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rgbClr val="0047FF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F7145-00D1-4FD8-8943-0CF9337A9E47}" type="datetimeFigureOut">
              <a:rPr lang="en-US" smtClean="0"/>
              <a:pPr/>
              <a:t>7/24/2010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9C402-4BB4-4A59-A88E-15900B7A1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98809"/>
            <a:ext cx="7239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3800" dirty="0" smtClean="0">
                <a:solidFill>
                  <a:schemeClr val="bg2">
                    <a:lumMod val="90000"/>
                  </a:schemeClr>
                </a:solidFill>
                <a:latin typeface="IranNastaliq" pitchFamily="18" charset="0"/>
                <a:cs typeface="IranNastaliq" pitchFamily="18" charset="0"/>
              </a:rPr>
              <a:t>بسم اللّه الرّحمن الرحیم</a:t>
            </a:r>
            <a:endParaRPr lang="en-US" sz="13800" dirty="0">
              <a:solidFill>
                <a:schemeClr val="bg2">
                  <a:lumMod val="90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  <p:transition advTm="6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b="1" dirty="0" err="1" smtClean="0"/>
              <a:t>آزمايشگاه</a:t>
            </a:r>
            <a:r>
              <a:rPr lang="fa-IR" b="1" dirty="0" smtClean="0"/>
              <a:t> </a:t>
            </a:r>
            <a:r>
              <a:rPr lang="fa-IR" b="1" dirty="0" err="1"/>
              <a:t>سيستمهاي</a:t>
            </a:r>
            <a:r>
              <a:rPr lang="fa-IR" b="1" dirty="0"/>
              <a:t> مدرن </a:t>
            </a:r>
            <a:r>
              <a:rPr lang="fa-IR" b="1" dirty="0" err="1" smtClean="0"/>
              <a:t>توليدي</a:t>
            </a:r>
            <a:endParaRPr lang="fa-IR" b="1" dirty="0" smtClean="0"/>
          </a:p>
          <a:p>
            <a:endParaRPr lang="fa-IR" b="1" dirty="0" smtClean="0"/>
          </a:p>
          <a:p>
            <a:r>
              <a:rPr lang="fa-IR" b="1" dirty="0"/>
              <a:t>آزمایشگاه اندازه گیری دقیق و کنترل کیفیت </a:t>
            </a:r>
            <a:endParaRPr lang="fa-IR" b="1" dirty="0" smtClean="0"/>
          </a:p>
          <a:p>
            <a:endParaRPr lang="fa-IR" b="1" dirty="0" smtClean="0"/>
          </a:p>
          <a:p>
            <a:r>
              <a:rPr lang="fa-IR" b="1" dirty="0" err="1"/>
              <a:t>مركز</a:t>
            </a:r>
            <a:r>
              <a:rPr lang="fa-IR" b="1" dirty="0"/>
              <a:t> </a:t>
            </a:r>
            <a:r>
              <a:rPr lang="fa-IR" b="1" dirty="0" err="1" smtClean="0"/>
              <a:t>كامپيوتر</a:t>
            </a:r>
            <a:endParaRPr lang="fa-IR" b="1" dirty="0" smtClean="0"/>
          </a:p>
          <a:p>
            <a:endParaRPr lang="fa-IR" b="1" dirty="0" smtClean="0"/>
          </a:p>
          <a:p>
            <a:r>
              <a:rPr lang="fa-IR" b="1" dirty="0" err="1" smtClean="0"/>
              <a:t>كتابخانه</a:t>
            </a:r>
            <a:r>
              <a:rPr lang="fa-IR" b="1" dirty="0" smtClean="0"/>
              <a:t> </a:t>
            </a:r>
            <a:r>
              <a:rPr lang="fa-IR" b="1" dirty="0" err="1"/>
              <a:t>دانشكده</a:t>
            </a:r>
            <a:r>
              <a:rPr lang="fa-IR" b="1" dirty="0"/>
              <a:t> </a:t>
            </a:r>
            <a:r>
              <a:rPr lang="fa-IR" b="1" dirty="0" err="1"/>
              <a:t>صنايع</a:t>
            </a:r>
            <a:endParaRPr lang="fa-IR" b="1" dirty="0" smtClean="0"/>
          </a:p>
          <a:p>
            <a:endParaRPr lang="en-US" dirty="0"/>
          </a:p>
          <a:p>
            <a:endParaRPr lang="fa-IR" dirty="0"/>
          </a:p>
        </p:txBody>
      </p:sp>
      <p:sp>
        <p:nvSpPr>
          <p:cNvPr id="4" name="Rounded Rectangle 3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امكانات دانشكده مهندسي صنايع</a:t>
            </a:r>
            <a:endParaRPr lang="en-US" sz="3600" b="1" dirty="0" err="1" smtClean="0">
              <a:solidFill>
                <a:schemeClr val="dk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0" y="533400"/>
            <a:ext cx="8077200" cy="5715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800" b="1" dirty="0" err="1" smtClean="0">
                <a:cs typeface="B Nazanin" pitchFamily="2" charset="-78"/>
              </a:rPr>
              <a:t>آزمايشگاه</a:t>
            </a:r>
            <a:r>
              <a:rPr lang="fa-IR" sz="4800" b="1" dirty="0" smtClean="0">
                <a:cs typeface="B Nazanin" pitchFamily="2" charset="-78"/>
              </a:rPr>
              <a:t> </a:t>
            </a:r>
            <a:r>
              <a:rPr lang="fa-IR" sz="4800" b="1" dirty="0" err="1" smtClean="0">
                <a:cs typeface="B Nazanin" pitchFamily="2" charset="-78"/>
              </a:rPr>
              <a:t>ارزيابي</a:t>
            </a:r>
            <a:r>
              <a:rPr lang="fa-IR" sz="4800" b="1" dirty="0" smtClean="0">
                <a:cs typeface="B Nazanin" pitchFamily="2" charset="-78"/>
              </a:rPr>
              <a:t> </a:t>
            </a:r>
            <a:r>
              <a:rPr lang="fa-IR" sz="4800" b="1" dirty="0" err="1" smtClean="0">
                <a:cs typeface="B Nazanin" pitchFamily="2" charset="-78"/>
              </a:rPr>
              <a:t>كار</a:t>
            </a:r>
            <a:r>
              <a:rPr lang="fa-IR" sz="4800" b="1" dirty="0" smtClean="0">
                <a:cs typeface="B Nazanin" pitchFamily="2" charset="-78"/>
              </a:rPr>
              <a:t> و زمان و </a:t>
            </a:r>
            <a:r>
              <a:rPr lang="fa-IR" sz="4800" b="1" dirty="0" err="1" smtClean="0">
                <a:cs typeface="B Nazanin" pitchFamily="2" charset="-78"/>
              </a:rPr>
              <a:t>سيستم</a:t>
            </a:r>
            <a:r>
              <a:rPr lang="fa-IR" sz="4800" b="1" dirty="0" smtClean="0">
                <a:cs typeface="B Nazanin" pitchFamily="2" charset="-78"/>
              </a:rPr>
              <a:t> </a:t>
            </a:r>
            <a:r>
              <a:rPr lang="fa-IR" sz="4800" b="1" dirty="0" err="1" smtClean="0">
                <a:cs typeface="B Nazanin" pitchFamily="2" charset="-78"/>
              </a:rPr>
              <a:t>هاي</a:t>
            </a:r>
            <a:r>
              <a:rPr lang="fa-IR" sz="4800" b="1" dirty="0" smtClean="0">
                <a:cs typeface="B Nazanin" pitchFamily="2" charset="-78"/>
              </a:rPr>
              <a:t> زمان </a:t>
            </a:r>
            <a:r>
              <a:rPr lang="fa-IR" sz="4800" b="1" dirty="0" err="1" smtClean="0">
                <a:cs typeface="B Nazanin" pitchFamily="2" charset="-78"/>
              </a:rPr>
              <a:t>سنجي</a:t>
            </a:r>
            <a:r>
              <a:rPr lang="fa-IR" sz="4800" b="1" dirty="0" smtClean="0">
                <a:cs typeface="B Nazanin" pitchFamily="2" charset="-78"/>
              </a:rPr>
              <a:t> </a:t>
            </a:r>
            <a:r>
              <a:rPr lang="fa-IR" sz="4800" b="1" dirty="0" err="1" smtClean="0">
                <a:cs typeface="B Nazanin" pitchFamily="2" charset="-78"/>
              </a:rPr>
              <a:t>پيشرفته</a:t>
            </a:r>
            <a:endParaRPr lang="en-US" sz="4800" b="1" dirty="0">
              <a:cs typeface="B Nazanin" pitchFamily="2" charset="-78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fa-IR" dirty="0"/>
          </a:p>
        </p:txBody>
      </p:sp>
      <p:sp>
        <p:nvSpPr>
          <p:cNvPr id="4" name="Rounded Rectangle 3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آزمايشگاه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ارزيابي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كار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و زمان و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سيستم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/>
            </a:r>
            <a:b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</a:b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زمان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سنجي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پيشرفته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  <p:pic>
        <p:nvPicPr>
          <p:cNvPr id="5" name="Picture 4" descr="lab-ARZYAB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lab-ARZYAB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1524000"/>
            <a:ext cx="3429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lab-ARZYABI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524000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lab-ARZYABI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400" y="1524000"/>
            <a:ext cx="3429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b="1" dirty="0" smtClean="0"/>
              <a:t>موضوعات </a:t>
            </a:r>
            <a:r>
              <a:rPr lang="fa-IR" b="1" dirty="0" err="1" smtClean="0"/>
              <a:t>تحقيقاتي</a:t>
            </a:r>
            <a:r>
              <a:rPr lang="fa-IR" b="1" dirty="0" smtClean="0"/>
              <a:t>:</a:t>
            </a:r>
          </a:p>
          <a:p>
            <a:pPr lvl="1"/>
            <a:r>
              <a:rPr lang="fa-IR" dirty="0" err="1"/>
              <a:t>بررسي</a:t>
            </a:r>
            <a:r>
              <a:rPr lang="fa-IR" dirty="0"/>
              <a:t> </a:t>
            </a:r>
            <a:r>
              <a:rPr lang="fa-IR" dirty="0" err="1"/>
              <a:t>روشهاي</a:t>
            </a:r>
            <a:r>
              <a:rPr lang="fa-IR" dirty="0"/>
              <a:t> مختلف انجام </a:t>
            </a:r>
            <a:r>
              <a:rPr lang="fa-IR" dirty="0" err="1" smtClean="0"/>
              <a:t>كار</a:t>
            </a:r>
            <a:endParaRPr lang="fa-IR" dirty="0" smtClean="0"/>
          </a:p>
          <a:p>
            <a:pPr lvl="1"/>
            <a:r>
              <a:rPr lang="fa-IR" dirty="0" err="1"/>
              <a:t>آناليز</a:t>
            </a:r>
            <a:r>
              <a:rPr lang="fa-IR" dirty="0"/>
              <a:t> </a:t>
            </a:r>
            <a:r>
              <a:rPr lang="fa-IR" dirty="0" err="1" smtClean="0"/>
              <a:t>عمليات</a:t>
            </a:r>
            <a:endParaRPr lang="fa-IR" dirty="0" smtClean="0"/>
          </a:p>
          <a:p>
            <a:pPr lvl="1"/>
            <a:r>
              <a:rPr lang="fa-IR" dirty="0" err="1"/>
              <a:t>ايجاد</a:t>
            </a:r>
            <a:r>
              <a:rPr lang="fa-IR" dirty="0"/>
              <a:t> </a:t>
            </a:r>
            <a:r>
              <a:rPr lang="fa-IR" dirty="0" err="1"/>
              <a:t>طرحهاي</a:t>
            </a:r>
            <a:r>
              <a:rPr lang="fa-IR" dirty="0"/>
              <a:t> مناسب با </a:t>
            </a:r>
            <a:r>
              <a:rPr lang="fa-IR" dirty="0" err="1"/>
              <a:t>رعايت</a:t>
            </a:r>
            <a:r>
              <a:rPr lang="fa-IR" dirty="0"/>
              <a:t> اصول </a:t>
            </a:r>
            <a:r>
              <a:rPr lang="fa-IR" dirty="0" err="1"/>
              <a:t>اقتصادي</a:t>
            </a:r>
            <a:r>
              <a:rPr lang="fa-IR" dirty="0"/>
              <a:t> </a:t>
            </a:r>
            <a:r>
              <a:rPr lang="fa-IR" dirty="0" err="1"/>
              <a:t>حركت</a:t>
            </a:r>
            <a:r>
              <a:rPr lang="fa-IR" dirty="0"/>
              <a:t> در رابطه با بدن </a:t>
            </a:r>
            <a:r>
              <a:rPr lang="fa-IR" dirty="0" smtClean="0"/>
              <a:t>انسان</a:t>
            </a:r>
          </a:p>
          <a:p>
            <a:pPr lvl="1"/>
            <a:r>
              <a:rPr lang="fa-IR" dirty="0" err="1"/>
              <a:t>طراحي</a:t>
            </a:r>
            <a:r>
              <a:rPr lang="fa-IR" dirty="0"/>
              <a:t> </a:t>
            </a:r>
            <a:r>
              <a:rPr lang="fa-IR" dirty="0" err="1"/>
              <a:t>ايستگاههاي</a:t>
            </a:r>
            <a:r>
              <a:rPr lang="fa-IR" dirty="0"/>
              <a:t> </a:t>
            </a:r>
            <a:r>
              <a:rPr lang="fa-IR" dirty="0" err="1"/>
              <a:t>كاري</a:t>
            </a:r>
            <a:r>
              <a:rPr lang="fa-IR" dirty="0"/>
              <a:t> و </a:t>
            </a:r>
            <a:r>
              <a:rPr lang="fa-IR" dirty="0" err="1"/>
              <a:t>ماشين</a:t>
            </a:r>
            <a:r>
              <a:rPr lang="fa-IR" dirty="0"/>
              <a:t> آلات و </a:t>
            </a:r>
            <a:r>
              <a:rPr lang="fa-IR" dirty="0" smtClean="0"/>
              <a:t>ابزار</a:t>
            </a:r>
          </a:p>
          <a:p>
            <a:pPr lvl="1"/>
            <a:r>
              <a:rPr lang="fa-IR" dirty="0" err="1"/>
              <a:t>آناليز</a:t>
            </a:r>
            <a:r>
              <a:rPr lang="fa-IR" dirty="0"/>
              <a:t> </a:t>
            </a:r>
            <a:r>
              <a:rPr lang="fa-IR" dirty="0" err="1" smtClean="0"/>
              <a:t>حركات</a:t>
            </a:r>
            <a:endParaRPr lang="fa-IR" dirty="0" smtClean="0"/>
          </a:p>
          <a:p>
            <a:pPr lvl="1"/>
            <a:r>
              <a:rPr lang="fa-IR" dirty="0" err="1"/>
              <a:t>تعيين</a:t>
            </a:r>
            <a:r>
              <a:rPr lang="fa-IR" dirty="0"/>
              <a:t> داده‌هاي </a:t>
            </a:r>
            <a:r>
              <a:rPr lang="fa-IR" dirty="0" err="1"/>
              <a:t>زماني</a:t>
            </a:r>
            <a:r>
              <a:rPr lang="fa-IR" dirty="0"/>
              <a:t> استاندارد با استفاده از </a:t>
            </a:r>
            <a:r>
              <a:rPr lang="fa-IR" dirty="0" err="1"/>
              <a:t>سيستمهاي</a:t>
            </a:r>
            <a:r>
              <a:rPr lang="fa-IR" dirty="0"/>
              <a:t> مشاهده </a:t>
            </a:r>
            <a:r>
              <a:rPr lang="fa-IR" dirty="0" err="1"/>
              <a:t>مستقيم</a:t>
            </a:r>
            <a:r>
              <a:rPr lang="fa-IR" dirty="0"/>
              <a:t> و </a:t>
            </a:r>
            <a:r>
              <a:rPr lang="fa-IR" dirty="0" err="1"/>
              <a:t>سيستمهاي</a:t>
            </a:r>
            <a:r>
              <a:rPr lang="fa-IR" dirty="0"/>
              <a:t> </a:t>
            </a:r>
            <a:r>
              <a:rPr lang="fa-IR" dirty="0" err="1"/>
              <a:t>زمانهاي</a:t>
            </a:r>
            <a:r>
              <a:rPr lang="fa-IR" dirty="0"/>
              <a:t> از </a:t>
            </a:r>
            <a:r>
              <a:rPr lang="fa-IR" dirty="0" err="1"/>
              <a:t>پيش</a:t>
            </a:r>
            <a:r>
              <a:rPr lang="fa-IR" dirty="0"/>
              <a:t> </a:t>
            </a:r>
            <a:r>
              <a:rPr lang="fa-IR" dirty="0" err="1"/>
              <a:t>تعيين</a:t>
            </a:r>
            <a:r>
              <a:rPr lang="fa-IR" dirty="0"/>
              <a:t> شده </a:t>
            </a:r>
            <a:r>
              <a:rPr lang="fa-IR" dirty="0" err="1"/>
              <a:t>براي</a:t>
            </a:r>
            <a:r>
              <a:rPr lang="fa-IR" dirty="0"/>
              <a:t> </a:t>
            </a:r>
            <a:r>
              <a:rPr lang="fa-IR" dirty="0" err="1"/>
              <a:t>حركات</a:t>
            </a:r>
            <a:endParaRPr lang="en-US" dirty="0"/>
          </a:p>
          <a:p>
            <a:endParaRPr lang="fa-IR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آزمايشگاه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ارزيابي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كار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و زمان و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سيستم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/>
            </a:r>
            <a:b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</a:b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زمان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سنجي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پيشرفته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562600" cy="2819400"/>
          </a:xfrm>
        </p:spPr>
        <p:txBody>
          <a:bodyPr>
            <a:normAutofit fontScale="92500" lnSpcReduction="10000"/>
          </a:bodyPr>
          <a:lstStyle/>
          <a:p>
            <a:r>
              <a:rPr lang="fa-IR" b="1" dirty="0" smtClean="0"/>
              <a:t>موضوعات </a:t>
            </a:r>
            <a:r>
              <a:rPr lang="fa-IR" b="1" dirty="0" err="1" smtClean="0"/>
              <a:t>تحقيقاتي</a:t>
            </a:r>
            <a:r>
              <a:rPr lang="fa-IR" b="1" dirty="0" smtClean="0"/>
              <a:t>:</a:t>
            </a:r>
          </a:p>
          <a:p>
            <a:pPr lvl="1"/>
            <a:r>
              <a:rPr lang="fa-IR" dirty="0" err="1"/>
              <a:t>آناليز</a:t>
            </a:r>
            <a:r>
              <a:rPr lang="fa-IR" dirty="0"/>
              <a:t> </a:t>
            </a:r>
            <a:r>
              <a:rPr lang="fa-IR" dirty="0" err="1"/>
              <a:t>زمانسنجي</a:t>
            </a:r>
            <a:r>
              <a:rPr lang="fa-IR" dirty="0"/>
              <a:t> و نحوه </a:t>
            </a:r>
            <a:r>
              <a:rPr lang="fa-IR" dirty="0" err="1" smtClean="0"/>
              <a:t>مقايسه</a:t>
            </a:r>
            <a:r>
              <a:rPr lang="fa-IR" dirty="0" smtClean="0"/>
              <a:t> آنها</a:t>
            </a:r>
          </a:p>
          <a:p>
            <a:pPr lvl="1"/>
            <a:r>
              <a:rPr lang="fa-IR" dirty="0"/>
              <a:t>انتخاب </a:t>
            </a:r>
            <a:r>
              <a:rPr lang="fa-IR" dirty="0" err="1"/>
              <a:t>سيستم</a:t>
            </a:r>
            <a:r>
              <a:rPr lang="fa-IR" dirty="0"/>
              <a:t> </a:t>
            </a:r>
            <a:r>
              <a:rPr lang="fa-IR" dirty="0" err="1" smtClean="0"/>
              <a:t>زمانسنجي</a:t>
            </a:r>
            <a:endParaRPr lang="fa-IR" dirty="0" smtClean="0"/>
          </a:p>
          <a:p>
            <a:pPr lvl="1"/>
            <a:r>
              <a:rPr lang="fa-IR" dirty="0" err="1"/>
              <a:t>آناليز</a:t>
            </a:r>
            <a:r>
              <a:rPr lang="fa-IR" dirty="0"/>
              <a:t> زمان </a:t>
            </a:r>
            <a:r>
              <a:rPr lang="fa-IR" dirty="0" err="1"/>
              <a:t>جابجايي</a:t>
            </a:r>
            <a:r>
              <a:rPr lang="fa-IR" dirty="0"/>
              <a:t> مواد با </a:t>
            </a:r>
            <a:r>
              <a:rPr lang="fa-IR" dirty="0" err="1"/>
              <a:t>جرثقيلها</a:t>
            </a:r>
            <a:r>
              <a:rPr lang="fa-IR" dirty="0"/>
              <a:t> و </a:t>
            </a:r>
            <a:r>
              <a:rPr lang="fa-IR" dirty="0" err="1"/>
              <a:t>تراكهاي</a:t>
            </a:r>
            <a:r>
              <a:rPr lang="fa-IR" dirty="0"/>
              <a:t> </a:t>
            </a:r>
            <a:r>
              <a:rPr lang="fa-IR" dirty="0" err="1" smtClean="0"/>
              <a:t>دستي</a:t>
            </a:r>
            <a:endParaRPr lang="fa-IR" dirty="0" smtClean="0"/>
          </a:p>
          <a:p>
            <a:pPr lvl="1"/>
            <a:r>
              <a:rPr lang="fa-IR" dirty="0"/>
              <a:t>نحوه </a:t>
            </a:r>
            <a:r>
              <a:rPr lang="fa-IR" dirty="0" err="1"/>
              <a:t>الگوسازي</a:t>
            </a:r>
            <a:r>
              <a:rPr lang="fa-IR" dirty="0"/>
              <a:t> </a:t>
            </a:r>
            <a:r>
              <a:rPr lang="fa-IR" dirty="0" err="1"/>
              <a:t>زماني</a:t>
            </a:r>
            <a:r>
              <a:rPr lang="fa-IR" dirty="0"/>
              <a:t> از </a:t>
            </a:r>
            <a:r>
              <a:rPr lang="fa-IR" dirty="0" err="1"/>
              <a:t>طريق</a:t>
            </a:r>
            <a:r>
              <a:rPr lang="fa-IR" dirty="0"/>
              <a:t> </a:t>
            </a:r>
            <a:r>
              <a:rPr lang="fa-IR" dirty="0" err="1" smtClean="0"/>
              <a:t>سيستم</a:t>
            </a:r>
            <a:r>
              <a:rPr lang="fa-IR" dirty="0" smtClean="0"/>
              <a:t> </a:t>
            </a:r>
            <a:r>
              <a:rPr lang="fa-IR" dirty="0" err="1" smtClean="0"/>
              <a:t>هاي</a:t>
            </a:r>
            <a:r>
              <a:rPr lang="fa-IR" dirty="0" smtClean="0"/>
              <a:t>:</a:t>
            </a:r>
          </a:p>
          <a:p>
            <a:pPr lvl="1">
              <a:buNone/>
            </a:pPr>
            <a:endParaRPr lang="fa-IR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آزمايشگاه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ارزيابي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كار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و زمان و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سيستم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/>
            </a:r>
            <a:b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</a:b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زمان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سنجي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پيشرفته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4343400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r" rt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cs typeface="+mj-cs"/>
              </a:rPr>
              <a:t>MTM-C </a:t>
            </a:r>
            <a:endParaRPr lang="fa-IR" sz="2800" dirty="0" smtClean="0">
              <a:solidFill>
                <a:schemeClr val="bg1"/>
              </a:solidFill>
              <a:cs typeface="+mj-cs"/>
            </a:endParaRPr>
          </a:p>
          <a:p>
            <a:pPr lvl="2" algn="r" rt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cs typeface="+mj-cs"/>
              </a:rPr>
              <a:t>MTM-M </a:t>
            </a:r>
            <a:endParaRPr lang="fa-IR" sz="2800" dirty="0" smtClean="0">
              <a:solidFill>
                <a:schemeClr val="bg1"/>
              </a:solidFill>
              <a:cs typeface="+mj-cs"/>
            </a:endParaRPr>
          </a:p>
          <a:p>
            <a:pPr lvl="2" algn="r" rt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cs typeface="+mj-cs"/>
              </a:rPr>
              <a:t>STOP WATCH </a:t>
            </a:r>
            <a:endParaRPr lang="fa-IR" sz="2800" dirty="0" smtClean="0">
              <a:solidFill>
                <a:schemeClr val="bg1"/>
              </a:solidFill>
              <a:cs typeface="+mj-cs"/>
            </a:endParaRPr>
          </a:p>
          <a:p>
            <a:pPr lvl="2" algn="r" rt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cs typeface="+mj-cs"/>
              </a:rPr>
              <a:t>BASIC MOST </a:t>
            </a:r>
            <a:endParaRPr lang="fa-IR" sz="2800" dirty="0" smtClean="0">
              <a:solidFill>
                <a:schemeClr val="bg1"/>
              </a:solidFill>
              <a:cs typeface="+mj-cs"/>
            </a:endParaRPr>
          </a:p>
          <a:p>
            <a:pPr algn="r" rtl="1"/>
            <a:endParaRPr lang="en-US" sz="2800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343400"/>
            <a:ext cx="312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r" rtl="1"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cs typeface="+mj-cs"/>
              </a:rPr>
              <a:t>MTM-1 </a:t>
            </a:r>
            <a:endParaRPr lang="fa-IR" sz="2800" dirty="0" smtClean="0">
              <a:solidFill>
                <a:schemeClr val="bg1"/>
              </a:solidFill>
              <a:cs typeface="+mj-cs"/>
            </a:endParaRPr>
          </a:p>
          <a:p>
            <a:pPr lvl="2" algn="r" rtl="1"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cs typeface="+mj-cs"/>
              </a:rPr>
              <a:t>MAXI </a:t>
            </a:r>
            <a:r>
              <a:rPr lang="en-US" sz="2800" dirty="0" smtClean="0">
                <a:solidFill>
                  <a:schemeClr val="bg1"/>
                </a:solidFill>
                <a:cs typeface="+mj-cs"/>
              </a:rPr>
              <a:t>MOST</a:t>
            </a:r>
            <a:endParaRPr lang="fa-IR" sz="2800" dirty="0" smtClean="0">
              <a:solidFill>
                <a:schemeClr val="bg1"/>
              </a:solidFill>
              <a:cs typeface="+mj-cs"/>
            </a:endParaRPr>
          </a:p>
          <a:p>
            <a:pPr lvl="2" algn="r" rtl="1"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cs typeface="+mj-cs"/>
              </a:rPr>
              <a:t>MINI MOST</a:t>
            </a:r>
            <a:endParaRPr lang="fa-IR" sz="2800" dirty="0" smtClean="0">
              <a:solidFill>
                <a:schemeClr val="bg1"/>
              </a:solidFill>
              <a:cs typeface="+mj-cs"/>
            </a:endParaRPr>
          </a:p>
          <a:p>
            <a:pPr algn="r" rtl="1"/>
            <a:endParaRPr lang="en-US" sz="2800" dirty="0">
              <a:solidFill>
                <a:schemeClr val="bg1"/>
              </a:solidFill>
              <a:cs typeface="+mj-cs"/>
            </a:endParaRPr>
          </a:p>
        </p:txBody>
      </p:sp>
    </p:spTree>
  </p:cSld>
  <p:clrMapOvr>
    <a:masterClrMapping/>
  </p:clrMapOvr>
  <p:transition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0" y="533400"/>
            <a:ext cx="8077200" cy="5715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800" b="1" dirty="0" err="1" smtClean="0">
                <a:cs typeface="B Nazanin" pitchFamily="2" charset="-78"/>
              </a:rPr>
              <a:t>آزمايشگاه</a:t>
            </a:r>
            <a:r>
              <a:rPr lang="fa-IR" sz="4800" b="1" dirty="0" smtClean="0">
                <a:cs typeface="B Nazanin" pitchFamily="2" charset="-78"/>
              </a:rPr>
              <a:t> </a:t>
            </a:r>
            <a:r>
              <a:rPr lang="fa-IR" sz="4800" b="1" dirty="0" err="1" smtClean="0">
                <a:cs typeface="B Nazanin" pitchFamily="2" charset="-78"/>
              </a:rPr>
              <a:t>طراحي</a:t>
            </a:r>
            <a:r>
              <a:rPr lang="fa-IR" sz="4800" b="1" dirty="0" smtClean="0">
                <a:cs typeface="B Nazanin" pitchFamily="2" charset="-78"/>
              </a:rPr>
              <a:t> </a:t>
            </a:r>
            <a:r>
              <a:rPr lang="fa-IR" sz="4800" b="1" dirty="0" err="1" smtClean="0">
                <a:cs typeface="B Nazanin" pitchFamily="2" charset="-78"/>
              </a:rPr>
              <a:t>كارخانه</a:t>
            </a:r>
            <a:r>
              <a:rPr lang="fa-IR" sz="4800" b="1" dirty="0" smtClean="0">
                <a:cs typeface="B Nazanin" pitchFamily="2" charset="-78"/>
              </a:rPr>
              <a:t> و</a:t>
            </a:r>
            <a:br>
              <a:rPr lang="fa-IR" sz="4800" b="1" dirty="0" smtClean="0">
                <a:cs typeface="B Nazanin" pitchFamily="2" charset="-78"/>
              </a:rPr>
            </a:br>
            <a:r>
              <a:rPr lang="fa-IR" sz="4800" b="1" dirty="0" smtClean="0">
                <a:cs typeface="B Nazanin" pitchFamily="2" charset="-78"/>
              </a:rPr>
              <a:t> حمل و نقل مواد </a:t>
            </a:r>
            <a:endParaRPr lang="en-US" sz="4800" b="1" dirty="0">
              <a:cs typeface="B Nazanin" pitchFamily="2" charset="-78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b="1" dirty="0" smtClean="0"/>
              <a:t>موضوعات </a:t>
            </a:r>
            <a:r>
              <a:rPr lang="fa-IR" b="1" dirty="0" err="1" smtClean="0"/>
              <a:t>تحقيقاتي</a:t>
            </a:r>
            <a:r>
              <a:rPr lang="fa-IR" b="1" dirty="0" smtClean="0"/>
              <a:t>:</a:t>
            </a:r>
          </a:p>
          <a:p>
            <a:pPr lvl="1"/>
            <a:r>
              <a:rPr lang="fa-IR" dirty="0"/>
              <a:t>نحوه </a:t>
            </a:r>
            <a:r>
              <a:rPr lang="fa-IR" dirty="0" err="1"/>
              <a:t>طراحي</a:t>
            </a:r>
            <a:r>
              <a:rPr lang="fa-IR" dirty="0"/>
              <a:t> </a:t>
            </a:r>
            <a:r>
              <a:rPr lang="fa-IR" dirty="0" err="1"/>
              <a:t>كارخانه</a:t>
            </a:r>
            <a:r>
              <a:rPr lang="fa-IR" dirty="0"/>
              <a:t> از ابتدا تا انتها </a:t>
            </a:r>
            <a:r>
              <a:rPr lang="fa-IR" dirty="0" err="1"/>
              <a:t>بوسيله</a:t>
            </a:r>
            <a:r>
              <a:rPr lang="fa-IR" dirty="0"/>
              <a:t> </a:t>
            </a:r>
            <a:r>
              <a:rPr lang="fa-IR" dirty="0" err="1"/>
              <a:t>سيستم</a:t>
            </a:r>
            <a:r>
              <a:rPr lang="fa-IR" dirty="0"/>
              <a:t> </a:t>
            </a:r>
            <a:r>
              <a:rPr lang="en-US" dirty="0" smtClean="0"/>
              <a:t>SLP</a:t>
            </a:r>
            <a:endParaRPr lang="fa-IR" dirty="0" smtClean="0"/>
          </a:p>
          <a:p>
            <a:pPr lvl="1"/>
            <a:r>
              <a:rPr lang="fa-IR" dirty="0" err="1"/>
              <a:t>آناليز</a:t>
            </a:r>
            <a:r>
              <a:rPr lang="fa-IR" dirty="0"/>
              <a:t> </a:t>
            </a:r>
            <a:r>
              <a:rPr lang="fa-IR" dirty="0" err="1"/>
              <a:t>جابجايي</a:t>
            </a:r>
            <a:r>
              <a:rPr lang="fa-IR" dirty="0"/>
              <a:t> مواد از </a:t>
            </a:r>
            <a:r>
              <a:rPr lang="fa-IR" dirty="0" err="1"/>
              <a:t>طريق</a:t>
            </a:r>
            <a:r>
              <a:rPr lang="fa-IR" dirty="0"/>
              <a:t> </a:t>
            </a:r>
            <a:r>
              <a:rPr lang="fa-IR" dirty="0" err="1"/>
              <a:t>سيستم</a:t>
            </a:r>
            <a:r>
              <a:rPr lang="fa-IR" dirty="0"/>
              <a:t> </a:t>
            </a:r>
            <a:r>
              <a:rPr lang="en-US" dirty="0" smtClean="0"/>
              <a:t>SHA</a:t>
            </a:r>
            <a:endParaRPr lang="fa-IR" dirty="0" smtClean="0"/>
          </a:p>
          <a:p>
            <a:pPr lvl="1"/>
            <a:r>
              <a:rPr lang="fa-IR" dirty="0"/>
              <a:t>انجام </a:t>
            </a:r>
            <a:r>
              <a:rPr lang="fa-IR" dirty="0" err="1"/>
              <a:t>عملي</a:t>
            </a:r>
            <a:r>
              <a:rPr lang="fa-IR" dirty="0"/>
              <a:t> </a:t>
            </a:r>
            <a:r>
              <a:rPr lang="fa-IR" dirty="0" err="1"/>
              <a:t>آزمايشات</a:t>
            </a:r>
            <a:r>
              <a:rPr lang="fa-IR" dirty="0"/>
              <a:t> </a:t>
            </a:r>
            <a:r>
              <a:rPr lang="fa-IR" dirty="0" err="1"/>
              <a:t>بصورت</a:t>
            </a:r>
            <a:r>
              <a:rPr lang="fa-IR" dirty="0"/>
              <a:t> </a:t>
            </a:r>
            <a:r>
              <a:rPr lang="fa-IR" dirty="0" smtClean="0"/>
              <a:t>نقشه‌كشي</a:t>
            </a:r>
          </a:p>
          <a:p>
            <a:pPr lvl="1"/>
            <a:r>
              <a:rPr lang="fa-IR" dirty="0" err="1"/>
              <a:t>ماكت</a:t>
            </a:r>
            <a:r>
              <a:rPr lang="fa-IR" dirty="0"/>
              <a:t> </a:t>
            </a:r>
            <a:r>
              <a:rPr lang="fa-IR" dirty="0" err="1" smtClean="0"/>
              <a:t>دوبعدي</a:t>
            </a:r>
            <a:endParaRPr lang="fa-IR" dirty="0" smtClean="0"/>
          </a:p>
          <a:p>
            <a:pPr lvl="1"/>
            <a:r>
              <a:rPr lang="fa-IR" dirty="0" err="1"/>
              <a:t>ماكت</a:t>
            </a:r>
            <a:r>
              <a:rPr lang="fa-IR" dirty="0"/>
              <a:t> سه </a:t>
            </a:r>
            <a:r>
              <a:rPr lang="fa-IR" dirty="0" err="1" smtClean="0"/>
              <a:t>بعدي</a:t>
            </a:r>
            <a:endParaRPr lang="fa-IR" dirty="0" smtClean="0"/>
          </a:p>
          <a:p>
            <a:pPr lvl="1"/>
            <a:r>
              <a:rPr lang="fa-IR" dirty="0" err="1"/>
              <a:t>آناليز</a:t>
            </a:r>
            <a:r>
              <a:rPr lang="fa-IR" dirty="0"/>
              <a:t> استقرار ماشين‌آلات در سيستم‌هاي مختلف </a:t>
            </a:r>
            <a:r>
              <a:rPr lang="fa-IR" dirty="0" err="1"/>
              <a:t>توليد</a:t>
            </a:r>
            <a:r>
              <a:rPr lang="fa-IR" dirty="0"/>
              <a:t> </a:t>
            </a:r>
            <a:r>
              <a:rPr lang="fa-IR" dirty="0" err="1"/>
              <a:t>اجراي</a:t>
            </a:r>
            <a:r>
              <a:rPr lang="fa-IR" dirty="0"/>
              <a:t> برنامه‌هاي </a:t>
            </a:r>
            <a:r>
              <a:rPr lang="fa-IR" dirty="0" err="1"/>
              <a:t>كامپيوتري</a:t>
            </a:r>
            <a:endParaRPr lang="fa-IR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آزمايشگاه</a:t>
            </a:r>
            <a:r>
              <a:rPr lang="fa-IR" sz="3600" b="1" dirty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طراحي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كارخانه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و حمل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ونقل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مواد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b="1" dirty="0" smtClean="0"/>
              <a:t>موضوعات </a:t>
            </a:r>
            <a:r>
              <a:rPr lang="fa-IR" b="1" dirty="0" err="1" smtClean="0"/>
              <a:t>تحقيقاتي</a:t>
            </a:r>
            <a:r>
              <a:rPr lang="fa-IR" b="1" dirty="0" smtClean="0"/>
              <a:t>:</a:t>
            </a:r>
          </a:p>
          <a:p>
            <a:pPr lvl="1"/>
            <a:r>
              <a:rPr lang="fa-IR" dirty="0"/>
              <a:t>طرح </a:t>
            </a:r>
            <a:r>
              <a:rPr lang="fa-IR" dirty="0" err="1" smtClean="0"/>
              <a:t>سيستم</a:t>
            </a:r>
            <a:r>
              <a:rPr lang="fa-IR" dirty="0" smtClean="0"/>
              <a:t> </a:t>
            </a:r>
            <a:r>
              <a:rPr lang="fa-IR" dirty="0" err="1" smtClean="0"/>
              <a:t>هاي</a:t>
            </a:r>
            <a:r>
              <a:rPr lang="fa-IR" dirty="0" smtClean="0"/>
              <a:t> </a:t>
            </a:r>
            <a:r>
              <a:rPr lang="en-US" dirty="0" smtClean="0"/>
              <a:t>AGV</a:t>
            </a:r>
            <a:endParaRPr lang="fa-IR" dirty="0" smtClean="0"/>
          </a:p>
          <a:p>
            <a:pPr lvl="1"/>
            <a:r>
              <a:rPr lang="fa-IR" dirty="0" err="1" smtClean="0"/>
              <a:t>سيستم</a:t>
            </a:r>
            <a:r>
              <a:rPr lang="fa-IR" dirty="0" smtClean="0"/>
              <a:t> </a:t>
            </a:r>
            <a:r>
              <a:rPr lang="fa-IR" dirty="0" err="1" smtClean="0"/>
              <a:t>هاي</a:t>
            </a:r>
            <a:r>
              <a:rPr lang="fa-IR" dirty="0" smtClean="0"/>
              <a:t> </a:t>
            </a:r>
            <a:r>
              <a:rPr lang="fa-IR" dirty="0" err="1"/>
              <a:t>اطلاعاتي</a:t>
            </a:r>
            <a:r>
              <a:rPr lang="fa-IR" dirty="0"/>
              <a:t> </a:t>
            </a:r>
            <a:r>
              <a:rPr lang="fa-IR" dirty="0" smtClean="0"/>
              <a:t>انبار</a:t>
            </a:r>
          </a:p>
          <a:p>
            <a:pPr lvl="1"/>
            <a:r>
              <a:rPr lang="fa-IR" dirty="0" err="1"/>
              <a:t>طراحي</a:t>
            </a:r>
            <a:r>
              <a:rPr lang="fa-IR" dirty="0"/>
              <a:t> </a:t>
            </a:r>
            <a:r>
              <a:rPr lang="fa-IR" dirty="0" err="1"/>
              <a:t>فيزيكي</a:t>
            </a:r>
            <a:r>
              <a:rPr lang="fa-IR" dirty="0"/>
              <a:t> </a:t>
            </a:r>
            <a:r>
              <a:rPr lang="fa-IR" dirty="0" smtClean="0"/>
              <a:t>انبارها</a:t>
            </a:r>
          </a:p>
          <a:p>
            <a:pPr lvl="1"/>
            <a:r>
              <a:rPr lang="fa-IR" dirty="0" err="1"/>
              <a:t>وسايل</a:t>
            </a:r>
            <a:r>
              <a:rPr lang="fa-IR" dirty="0"/>
              <a:t> </a:t>
            </a:r>
            <a:r>
              <a:rPr lang="fa-IR" dirty="0" err="1"/>
              <a:t>جابجايي</a:t>
            </a:r>
            <a:r>
              <a:rPr lang="fa-IR" dirty="0"/>
              <a:t> مواد از نوار </a:t>
            </a:r>
            <a:r>
              <a:rPr lang="fa-IR" dirty="0" err="1"/>
              <a:t>نقاله</a:t>
            </a:r>
            <a:r>
              <a:rPr lang="fa-IR" dirty="0"/>
              <a:t> تا </a:t>
            </a:r>
            <a:r>
              <a:rPr lang="fa-IR" dirty="0" err="1" smtClean="0"/>
              <a:t>جرثقيلها</a:t>
            </a:r>
            <a:endParaRPr lang="fa-IR" dirty="0" smtClean="0"/>
          </a:p>
          <a:p>
            <a:pPr lvl="1"/>
            <a:r>
              <a:rPr lang="fa-IR" dirty="0" err="1"/>
              <a:t>طراحي</a:t>
            </a:r>
            <a:r>
              <a:rPr lang="fa-IR" dirty="0"/>
              <a:t> </a:t>
            </a:r>
            <a:r>
              <a:rPr lang="fa-IR" dirty="0" smtClean="0"/>
              <a:t>قفسه‌ها</a:t>
            </a:r>
          </a:p>
          <a:p>
            <a:pPr lvl="1"/>
            <a:r>
              <a:rPr lang="fa-IR" dirty="0"/>
              <a:t>بهينه‌سازي استفاده از </a:t>
            </a:r>
            <a:r>
              <a:rPr lang="fa-IR" dirty="0" err="1"/>
              <a:t>فضاي</a:t>
            </a:r>
            <a:r>
              <a:rPr lang="fa-IR" dirty="0"/>
              <a:t> </a:t>
            </a:r>
            <a:r>
              <a:rPr lang="fa-IR" dirty="0" err="1" smtClean="0"/>
              <a:t>كاري</a:t>
            </a:r>
            <a:endParaRPr lang="fa-IR" dirty="0" smtClean="0"/>
          </a:p>
          <a:p>
            <a:pPr lvl="1"/>
            <a:r>
              <a:rPr lang="fa-IR" dirty="0"/>
              <a:t>استقرار ماشين‌آلات در خطوط </a:t>
            </a:r>
            <a:r>
              <a:rPr lang="en-US" dirty="0"/>
              <a:t>FMS</a:t>
            </a:r>
            <a:endParaRPr lang="fa-IR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آزمايشگاه</a:t>
            </a:r>
            <a:r>
              <a:rPr lang="fa-IR" sz="3600" b="1" dirty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طراحي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كارخانه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و حمل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ونقل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مواد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0" y="533400"/>
            <a:ext cx="8077200" cy="5715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800" b="1" dirty="0" err="1" smtClean="0">
                <a:cs typeface="B Nazanin" pitchFamily="2" charset="-78"/>
              </a:rPr>
              <a:t>آزمايشگاه</a:t>
            </a:r>
            <a:r>
              <a:rPr lang="fa-IR" sz="4800" b="1" dirty="0" smtClean="0">
                <a:cs typeface="B Nazanin" pitchFamily="2" charset="-78"/>
              </a:rPr>
              <a:t> </a:t>
            </a:r>
            <a:r>
              <a:rPr lang="fa-IR" sz="4800" b="1" dirty="0" err="1" smtClean="0">
                <a:cs typeface="B Nazanin" pitchFamily="2" charset="-78"/>
              </a:rPr>
              <a:t>ارگونومي</a:t>
            </a:r>
            <a:r>
              <a:rPr lang="fa-IR" sz="4800" b="1" dirty="0" smtClean="0">
                <a:cs typeface="B Nazanin" pitchFamily="2" charset="-78"/>
              </a:rPr>
              <a:t> و </a:t>
            </a:r>
            <a:r>
              <a:rPr lang="fa-IR" sz="4800" b="1" dirty="0" err="1" smtClean="0">
                <a:cs typeface="B Nazanin" pitchFamily="2" charset="-78"/>
              </a:rPr>
              <a:t>سيستم</a:t>
            </a:r>
            <a:r>
              <a:rPr lang="fa-IR" sz="4800" b="1" dirty="0" smtClean="0">
                <a:cs typeface="B Nazanin" pitchFamily="2" charset="-78"/>
              </a:rPr>
              <a:t> </a:t>
            </a:r>
            <a:r>
              <a:rPr lang="fa-IR" sz="4800" b="1" dirty="0" err="1" smtClean="0">
                <a:cs typeface="B Nazanin" pitchFamily="2" charset="-78"/>
              </a:rPr>
              <a:t>هاي</a:t>
            </a:r>
            <a:r>
              <a:rPr lang="fa-IR" sz="4800" b="1" dirty="0" smtClean="0">
                <a:cs typeface="B Nazanin" pitchFamily="2" charset="-78"/>
              </a:rPr>
              <a:t> انسان - </a:t>
            </a:r>
            <a:r>
              <a:rPr lang="fa-IR" sz="4800" b="1" dirty="0" err="1" smtClean="0">
                <a:cs typeface="B Nazanin" pitchFamily="2" charset="-78"/>
              </a:rPr>
              <a:t>ماشين</a:t>
            </a:r>
            <a:endParaRPr lang="en-US" sz="4800" b="1" dirty="0">
              <a:cs typeface="B Nazanin" pitchFamily="2" charset="-78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آزمايشگاه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ارگونومي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و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سيستم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انسان -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ماشين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  <p:pic>
        <p:nvPicPr>
          <p:cNvPr id="4" name="Picture 3" descr="lab-Ergonom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524000"/>
            <a:ext cx="3429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lab-Ergonom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524000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du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609600"/>
            <a:ext cx="7696200" cy="5130800"/>
          </a:xfrm>
          <a:prstGeom prst="rect">
            <a:avLst/>
          </a:prstGeom>
        </p:spPr>
      </p:pic>
    </p:spTree>
  </p:cSld>
  <p:clrMapOvr>
    <a:masterClrMapping/>
  </p:clrMapOvr>
  <p:transition advTm="6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b="1" dirty="0" smtClean="0"/>
              <a:t>موضوعات </a:t>
            </a:r>
            <a:r>
              <a:rPr lang="fa-IR" b="1" dirty="0" err="1" smtClean="0"/>
              <a:t>تحقيقاتي</a:t>
            </a:r>
            <a:r>
              <a:rPr lang="fa-IR" b="1" dirty="0" smtClean="0"/>
              <a:t>:</a:t>
            </a:r>
            <a:endParaRPr lang="fa-IR" b="1" dirty="0"/>
          </a:p>
          <a:p>
            <a:pPr lvl="1"/>
            <a:r>
              <a:rPr lang="fa-IR" dirty="0" err="1"/>
              <a:t>آناليز</a:t>
            </a:r>
            <a:r>
              <a:rPr lang="fa-IR" dirty="0"/>
              <a:t> </a:t>
            </a:r>
            <a:r>
              <a:rPr lang="fa-IR" dirty="0" err="1"/>
              <a:t>فيزيولوژيك</a:t>
            </a:r>
            <a:r>
              <a:rPr lang="fa-IR" dirty="0"/>
              <a:t> </a:t>
            </a:r>
            <a:r>
              <a:rPr lang="fa-IR" dirty="0" smtClean="0"/>
              <a:t>بدن</a:t>
            </a:r>
          </a:p>
          <a:p>
            <a:pPr lvl="1"/>
            <a:r>
              <a:rPr lang="fa-IR" dirty="0" err="1"/>
              <a:t>آناليز</a:t>
            </a:r>
            <a:r>
              <a:rPr lang="fa-IR" dirty="0"/>
              <a:t> انسان در </a:t>
            </a:r>
            <a:r>
              <a:rPr lang="fa-IR" dirty="0" err="1"/>
              <a:t>محيط</a:t>
            </a:r>
            <a:r>
              <a:rPr lang="fa-IR" dirty="0"/>
              <a:t> </a:t>
            </a:r>
            <a:r>
              <a:rPr lang="fa-IR" dirty="0" err="1"/>
              <a:t>كار</a:t>
            </a:r>
            <a:r>
              <a:rPr lang="fa-IR" dirty="0"/>
              <a:t> از </a:t>
            </a:r>
            <a:r>
              <a:rPr lang="fa-IR" dirty="0" err="1"/>
              <a:t>ديد</a:t>
            </a:r>
            <a:r>
              <a:rPr lang="fa-IR" dirty="0"/>
              <a:t> </a:t>
            </a:r>
            <a:r>
              <a:rPr lang="fa-IR" dirty="0" err="1"/>
              <a:t>ايجاد</a:t>
            </a:r>
            <a:r>
              <a:rPr lang="fa-IR" dirty="0"/>
              <a:t> بهبود در </a:t>
            </a:r>
            <a:r>
              <a:rPr lang="fa-IR" dirty="0" err="1"/>
              <a:t>سيستم</a:t>
            </a:r>
            <a:r>
              <a:rPr lang="fa-IR" dirty="0"/>
              <a:t> با استفاده از </a:t>
            </a:r>
            <a:r>
              <a:rPr lang="fa-IR" dirty="0" err="1"/>
              <a:t>پارامترهاي</a:t>
            </a:r>
            <a:r>
              <a:rPr lang="fa-IR" dirty="0"/>
              <a:t> </a:t>
            </a:r>
            <a:r>
              <a:rPr lang="fa-IR" dirty="0" err="1"/>
              <a:t>ماكرو</a:t>
            </a:r>
            <a:r>
              <a:rPr lang="fa-IR" dirty="0"/>
              <a:t> مانند صوت، ارتعاش، گرما و </a:t>
            </a:r>
            <a:r>
              <a:rPr lang="en-US" dirty="0" smtClean="0"/>
              <a:t>…</a:t>
            </a:r>
            <a:endParaRPr lang="fa-IR" dirty="0" smtClean="0"/>
          </a:p>
          <a:p>
            <a:pPr lvl="1"/>
            <a:r>
              <a:rPr lang="fa-IR" dirty="0" err="1"/>
              <a:t>آناليز</a:t>
            </a:r>
            <a:r>
              <a:rPr lang="fa-IR" dirty="0"/>
              <a:t> روابط انسان و </a:t>
            </a:r>
            <a:r>
              <a:rPr lang="fa-IR" dirty="0" err="1"/>
              <a:t>ماشين</a:t>
            </a:r>
            <a:r>
              <a:rPr lang="fa-IR" dirty="0"/>
              <a:t> در برخورد با </a:t>
            </a:r>
            <a:r>
              <a:rPr lang="fa-IR" dirty="0" err="1" smtClean="0"/>
              <a:t>نمايشگرها</a:t>
            </a:r>
            <a:endParaRPr lang="fa-IR" dirty="0" smtClean="0"/>
          </a:p>
          <a:p>
            <a:pPr lvl="1"/>
            <a:r>
              <a:rPr lang="fa-IR" dirty="0" err="1"/>
              <a:t>طراحي</a:t>
            </a:r>
            <a:r>
              <a:rPr lang="fa-IR" dirty="0"/>
              <a:t> ابزار و </a:t>
            </a:r>
            <a:r>
              <a:rPr lang="fa-IR" dirty="0" err="1"/>
              <a:t>وسايل</a:t>
            </a:r>
            <a:r>
              <a:rPr lang="fa-IR" dirty="0"/>
              <a:t> </a:t>
            </a:r>
            <a:r>
              <a:rPr lang="fa-IR" dirty="0" err="1" smtClean="0"/>
              <a:t>دستي</a:t>
            </a:r>
            <a:endParaRPr lang="fa-IR" dirty="0" smtClean="0"/>
          </a:p>
          <a:p>
            <a:pPr lvl="1"/>
            <a:r>
              <a:rPr lang="fa-IR" dirty="0" err="1"/>
              <a:t>تعيين</a:t>
            </a:r>
            <a:r>
              <a:rPr lang="fa-IR" dirty="0"/>
              <a:t> دامنه و </a:t>
            </a:r>
            <a:r>
              <a:rPr lang="fa-IR" dirty="0" err="1"/>
              <a:t>توانايي</a:t>
            </a:r>
            <a:r>
              <a:rPr lang="fa-IR" dirty="0"/>
              <a:t> </a:t>
            </a:r>
            <a:r>
              <a:rPr lang="fa-IR" dirty="0" err="1" smtClean="0"/>
              <a:t>ديد</a:t>
            </a:r>
            <a:endParaRPr lang="fa-IR" dirty="0" smtClean="0"/>
          </a:p>
          <a:p>
            <a:pPr lvl="1"/>
            <a:r>
              <a:rPr lang="fa-IR" dirty="0"/>
              <a:t>سنجش </a:t>
            </a:r>
            <a:r>
              <a:rPr lang="fa-IR" dirty="0" err="1"/>
              <a:t>ميزان</a:t>
            </a:r>
            <a:r>
              <a:rPr lang="fa-IR" dirty="0"/>
              <a:t> گردوغبار</a:t>
            </a:r>
            <a:endParaRPr lang="fa-IR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آزمايشگاه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ارگونومي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و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سيستم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انسان -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ماشين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b="1" dirty="0" smtClean="0"/>
              <a:t>موضوعات </a:t>
            </a:r>
            <a:r>
              <a:rPr lang="fa-IR" b="1" dirty="0" err="1" smtClean="0"/>
              <a:t>تحقيقاتي</a:t>
            </a:r>
            <a:r>
              <a:rPr lang="fa-IR" b="1" dirty="0" smtClean="0"/>
              <a:t>:</a:t>
            </a:r>
          </a:p>
          <a:p>
            <a:pPr lvl="1"/>
            <a:r>
              <a:rPr lang="fa-IR" dirty="0" smtClean="0"/>
              <a:t>تست </a:t>
            </a:r>
            <a:r>
              <a:rPr lang="fa-IR" dirty="0" err="1"/>
              <a:t>هاي</a:t>
            </a:r>
            <a:r>
              <a:rPr lang="fa-IR" dirty="0"/>
              <a:t> </a:t>
            </a:r>
            <a:r>
              <a:rPr lang="fa-IR" dirty="0" err="1"/>
              <a:t>فيزيولوژيك</a:t>
            </a:r>
            <a:r>
              <a:rPr lang="fa-IR" dirty="0"/>
              <a:t> بدن </a:t>
            </a:r>
            <a:endParaRPr lang="fa-IR" dirty="0" smtClean="0"/>
          </a:p>
          <a:p>
            <a:pPr lvl="1"/>
            <a:r>
              <a:rPr lang="fa-IR" dirty="0"/>
              <a:t>سنجش </a:t>
            </a:r>
            <a:r>
              <a:rPr lang="fa-IR" dirty="0" err="1"/>
              <a:t>وضعيت</a:t>
            </a:r>
            <a:r>
              <a:rPr lang="fa-IR" dirty="0"/>
              <a:t> </a:t>
            </a:r>
            <a:r>
              <a:rPr lang="fa-IR" dirty="0" err="1"/>
              <a:t>فيزيكي</a:t>
            </a:r>
            <a:r>
              <a:rPr lang="fa-IR" dirty="0"/>
              <a:t> انسان در </a:t>
            </a:r>
            <a:r>
              <a:rPr lang="fa-IR" dirty="0" err="1"/>
              <a:t>پروتكل</a:t>
            </a:r>
            <a:r>
              <a:rPr lang="fa-IR" dirty="0"/>
              <a:t> مختلف </a:t>
            </a:r>
            <a:endParaRPr lang="fa-IR" dirty="0" smtClean="0"/>
          </a:p>
          <a:p>
            <a:pPr lvl="1"/>
            <a:r>
              <a:rPr lang="fa-IR" dirty="0"/>
              <a:t>بهداشت </a:t>
            </a:r>
            <a:r>
              <a:rPr lang="fa-IR" dirty="0" err="1"/>
              <a:t>صنعتي</a:t>
            </a:r>
            <a:r>
              <a:rPr lang="fa-IR" dirty="0"/>
              <a:t> و </a:t>
            </a:r>
            <a:r>
              <a:rPr lang="fa-IR" dirty="0" err="1"/>
              <a:t>ارگونومي</a:t>
            </a:r>
            <a:r>
              <a:rPr lang="fa-IR" dirty="0"/>
              <a:t> </a:t>
            </a:r>
            <a:endParaRPr lang="fa-IR" dirty="0" smtClean="0"/>
          </a:p>
          <a:p>
            <a:pPr lvl="1"/>
            <a:r>
              <a:rPr lang="fa-IR" dirty="0"/>
              <a:t>انجام </a:t>
            </a:r>
            <a:r>
              <a:rPr lang="fa-IR" dirty="0" err="1"/>
              <a:t>تستهاي</a:t>
            </a:r>
            <a:r>
              <a:rPr lang="fa-IR" dirty="0"/>
              <a:t> مربوط به </a:t>
            </a:r>
            <a:r>
              <a:rPr lang="fa-IR" dirty="0" err="1"/>
              <a:t>توانايي</a:t>
            </a:r>
            <a:r>
              <a:rPr lang="fa-IR" dirty="0"/>
              <a:t> </a:t>
            </a:r>
            <a:r>
              <a:rPr lang="fa-IR" dirty="0" err="1"/>
              <a:t>فيزيكي</a:t>
            </a:r>
            <a:r>
              <a:rPr lang="fa-IR" dirty="0"/>
              <a:t> انسان در محفظه </a:t>
            </a:r>
            <a:r>
              <a:rPr lang="fa-IR" dirty="0" err="1" smtClean="0"/>
              <a:t>محيطي</a:t>
            </a:r>
            <a:endParaRPr lang="fa-IR" dirty="0" smtClean="0"/>
          </a:p>
          <a:p>
            <a:pPr lvl="1"/>
            <a:r>
              <a:rPr lang="fa-IR" dirty="0" err="1"/>
              <a:t>آناليز</a:t>
            </a:r>
            <a:r>
              <a:rPr lang="fa-IR" dirty="0"/>
              <a:t> </a:t>
            </a:r>
            <a:r>
              <a:rPr lang="fa-IR" dirty="0" err="1"/>
              <a:t>ارگونوميك</a:t>
            </a:r>
            <a:r>
              <a:rPr lang="fa-IR" dirty="0"/>
              <a:t> </a:t>
            </a:r>
            <a:r>
              <a:rPr lang="fa-IR" dirty="0" err="1"/>
              <a:t>سيستمهاي</a:t>
            </a:r>
            <a:r>
              <a:rPr lang="fa-IR" dirty="0"/>
              <a:t> </a:t>
            </a:r>
            <a:r>
              <a:rPr lang="fa-IR" dirty="0" err="1"/>
              <a:t>جنبي</a:t>
            </a:r>
            <a:r>
              <a:rPr lang="fa-IR" dirty="0"/>
              <a:t> در </a:t>
            </a:r>
            <a:r>
              <a:rPr lang="fa-IR" dirty="0" smtClean="0"/>
              <a:t>خودروها</a:t>
            </a:r>
          </a:p>
          <a:p>
            <a:pPr lvl="1"/>
            <a:r>
              <a:rPr lang="fa-IR" dirty="0" err="1"/>
              <a:t>آنتروپومتري</a:t>
            </a:r>
            <a:endParaRPr lang="fa-IR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آزمايشگاه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ارگونومي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و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سيستم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انسان -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ماشين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0" y="533400"/>
            <a:ext cx="8077200" cy="5715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800" b="1" dirty="0" err="1" smtClean="0">
                <a:cs typeface="B Nazanin" pitchFamily="2" charset="-78"/>
              </a:rPr>
              <a:t>آزمايشگاه</a:t>
            </a:r>
            <a:r>
              <a:rPr lang="fa-IR" sz="4800" b="1" dirty="0" smtClean="0">
                <a:cs typeface="B Nazanin" pitchFamily="2" charset="-78"/>
              </a:rPr>
              <a:t> </a:t>
            </a:r>
            <a:r>
              <a:rPr lang="fa-IR" sz="4800" b="1" dirty="0" err="1" smtClean="0">
                <a:cs typeface="B Nazanin" pitchFamily="2" charset="-78"/>
              </a:rPr>
              <a:t>سيستم</a:t>
            </a:r>
            <a:r>
              <a:rPr lang="fa-IR" sz="4800" b="1" dirty="0" smtClean="0">
                <a:cs typeface="B Nazanin" pitchFamily="2" charset="-78"/>
              </a:rPr>
              <a:t> </a:t>
            </a:r>
            <a:r>
              <a:rPr lang="fa-IR" sz="4800" b="1" dirty="0" err="1" smtClean="0">
                <a:cs typeface="B Nazanin" pitchFamily="2" charset="-78"/>
              </a:rPr>
              <a:t>هاي</a:t>
            </a:r>
            <a:r>
              <a:rPr lang="fa-IR" sz="4800" b="1" dirty="0" smtClean="0">
                <a:cs typeface="B Nazanin" pitchFamily="2" charset="-78"/>
              </a:rPr>
              <a:t> مدرن </a:t>
            </a:r>
            <a:r>
              <a:rPr lang="fa-IR" sz="4800" b="1" dirty="0" err="1" smtClean="0">
                <a:cs typeface="B Nazanin" pitchFamily="2" charset="-78"/>
              </a:rPr>
              <a:t>توليدي</a:t>
            </a:r>
            <a:endParaRPr lang="en-US" sz="4800" b="1" dirty="0">
              <a:cs typeface="B Nazanin" pitchFamily="2" charset="-78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آزمايشگاه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سيستم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مدرن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توليدي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  <p:pic>
        <p:nvPicPr>
          <p:cNvPr id="6" name="Picture 5" descr="lab-CN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600200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lab-FM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600200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lab-FM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600200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8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8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b="1" dirty="0" smtClean="0"/>
              <a:t>موضوعات </a:t>
            </a:r>
            <a:r>
              <a:rPr lang="fa-IR" b="1" dirty="0" err="1" smtClean="0"/>
              <a:t>تحقيقاتي</a:t>
            </a:r>
            <a:r>
              <a:rPr lang="fa-IR" b="1" dirty="0" smtClean="0"/>
              <a:t>:</a:t>
            </a:r>
          </a:p>
          <a:p>
            <a:pPr lvl="1"/>
            <a:r>
              <a:rPr lang="fa-IR" dirty="0"/>
              <a:t>نحوه استفاده از </a:t>
            </a:r>
            <a:r>
              <a:rPr lang="fa-IR" dirty="0" err="1"/>
              <a:t>ماشينهاي</a:t>
            </a:r>
            <a:r>
              <a:rPr lang="fa-IR" dirty="0"/>
              <a:t> </a:t>
            </a:r>
            <a:r>
              <a:rPr lang="en-US" dirty="0"/>
              <a:t>NC</a:t>
            </a:r>
            <a:r>
              <a:rPr lang="fa-IR" dirty="0"/>
              <a:t> و </a:t>
            </a:r>
            <a:r>
              <a:rPr lang="en-US" dirty="0"/>
              <a:t>CNC</a:t>
            </a:r>
            <a:r>
              <a:rPr lang="fa-IR" dirty="0"/>
              <a:t> و برنامه‌ريزي </a:t>
            </a:r>
            <a:r>
              <a:rPr lang="fa-IR" dirty="0" err="1"/>
              <a:t>كامپيوتري</a:t>
            </a:r>
            <a:r>
              <a:rPr lang="fa-IR" dirty="0"/>
              <a:t> </a:t>
            </a:r>
            <a:r>
              <a:rPr lang="fa-IR" dirty="0" err="1"/>
              <a:t>بروي</a:t>
            </a:r>
            <a:r>
              <a:rPr lang="fa-IR" dirty="0"/>
              <a:t> </a:t>
            </a:r>
            <a:r>
              <a:rPr lang="fa-IR" dirty="0" smtClean="0"/>
              <a:t>آنها</a:t>
            </a:r>
          </a:p>
          <a:p>
            <a:pPr lvl="1"/>
            <a:r>
              <a:rPr lang="fa-IR" dirty="0"/>
              <a:t>اصول </a:t>
            </a:r>
            <a:r>
              <a:rPr lang="fa-IR" dirty="0" err="1"/>
              <a:t>طراحي</a:t>
            </a:r>
            <a:r>
              <a:rPr lang="fa-IR" dirty="0"/>
              <a:t> خطوط </a:t>
            </a:r>
            <a:r>
              <a:rPr lang="en-US" dirty="0"/>
              <a:t>FMS </a:t>
            </a:r>
            <a:endParaRPr lang="fa-IR" dirty="0" smtClean="0"/>
          </a:p>
          <a:p>
            <a:pPr lvl="1"/>
            <a:r>
              <a:rPr lang="fa-IR" dirty="0" err="1"/>
              <a:t>كاربرد</a:t>
            </a:r>
            <a:r>
              <a:rPr lang="fa-IR" dirty="0"/>
              <a:t> </a:t>
            </a:r>
            <a:r>
              <a:rPr lang="fa-IR" dirty="0" err="1" smtClean="0"/>
              <a:t>ربات</a:t>
            </a:r>
            <a:r>
              <a:rPr lang="fa-IR" dirty="0" smtClean="0"/>
              <a:t> ها</a:t>
            </a:r>
          </a:p>
          <a:p>
            <a:pPr lvl="1"/>
            <a:r>
              <a:rPr lang="fa-IR" dirty="0"/>
              <a:t>مفهوم و </a:t>
            </a:r>
            <a:r>
              <a:rPr lang="fa-IR" dirty="0" err="1"/>
              <a:t>كاربرد</a:t>
            </a:r>
            <a:r>
              <a:rPr lang="fa-IR" dirty="0"/>
              <a:t> </a:t>
            </a:r>
            <a:r>
              <a:rPr lang="en-US" dirty="0"/>
              <a:t>CIMS</a:t>
            </a:r>
            <a:r>
              <a:rPr lang="fa-IR" dirty="0"/>
              <a:t> در خطوط </a:t>
            </a:r>
            <a:r>
              <a:rPr lang="fa-IR" dirty="0" err="1"/>
              <a:t>توليدي</a:t>
            </a:r>
            <a:r>
              <a:rPr lang="fa-IR" dirty="0"/>
              <a:t> </a:t>
            </a:r>
            <a:r>
              <a:rPr lang="fa-IR" dirty="0" smtClean="0"/>
              <a:t>مدرن</a:t>
            </a:r>
          </a:p>
          <a:p>
            <a:pPr lvl="1"/>
            <a:r>
              <a:rPr lang="fa-IR" dirty="0" err="1"/>
              <a:t>آناليز</a:t>
            </a:r>
            <a:r>
              <a:rPr lang="fa-IR" dirty="0"/>
              <a:t> </a:t>
            </a:r>
            <a:r>
              <a:rPr lang="fa-IR" dirty="0" err="1"/>
              <a:t>حركات</a:t>
            </a:r>
            <a:r>
              <a:rPr lang="fa-IR" dirty="0"/>
              <a:t> </a:t>
            </a:r>
            <a:r>
              <a:rPr lang="fa-IR" dirty="0" err="1" smtClean="0"/>
              <a:t>رباتها</a:t>
            </a:r>
            <a:endParaRPr lang="fa-IR" dirty="0" smtClean="0"/>
          </a:p>
          <a:p>
            <a:pPr lvl="1"/>
            <a:r>
              <a:rPr lang="fa-IR" dirty="0"/>
              <a:t>تعادل و عدم تعادل در خطوط </a:t>
            </a:r>
            <a:r>
              <a:rPr lang="fa-IR" dirty="0" err="1"/>
              <a:t>توليدي</a:t>
            </a:r>
            <a:r>
              <a:rPr lang="fa-IR" dirty="0"/>
              <a:t> مدرن</a:t>
            </a:r>
            <a:endParaRPr lang="fa-IR" dirty="0" smtClean="0"/>
          </a:p>
          <a:p>
            <a:pPr lvl="1"/>
            <a:endParaRPr lang="fa-IR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آزمايشگاه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سيستم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مدرن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توليدي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b="1" dirty="0" smtClean="0"/>
              <a:t>موضوعات </a:t>
            </a:r>
            <a:r>
              <a:rPr lang="fa-IR" b="1" dirty="0" err="1" smtClean="0"/>
              <a:t>تحقيقاتي</a:t>
            </a:r>
            <a:r>
              <a:rPr lang="fa-IR" b="1" dirty="0" smtClean="0"/>
              <a:t>:</a:t>
            </a:r>
          </a:p>
          <a:p>
            <a:pPr lvl="1"/>
            <a:r>
              <a:rPr lang="fa-IR" dirty="0" err="1"/>
              <a:t>بكارگيري</a:t>
            </a:r>
            <a:r>
              <a:rPr lang="fa-IR" dirty="0"/>
              <a:t> </a:t>
            </a:r>
            <a:r>
              <a:rPr lang="fa-IR" dirty="0" err="1"/>
              <a:t>سيستمهاي</a:t>
            </a:r>
            <a:r>
              <a:rPr lang="fa-IR" dirty="0"/>
              <a:t> </a:t>
            </a:r>
            <a:r>
              <a:rPr lang="en-US" dirty="0"/>
              <a:t>AGV</a:t>
            </a:r>
            <a:r>
              <a:rPr lang="fa-IR" dirty="0"/>
              <a:t> در خطوط </a:t>
            </a:r>
            <a:r>
              <a:rPr lang="fa-IR" dirty="0" err="1"/>
              <a:t>توليدي</a:t>
            </a:r>
            <a:r>
              <a:rPr lang="fa-IR" dirty="0"/>
              <a:t> </a:t>
            </a:r>
            <a:r>
              <a:rPr lang="fa-IR" dirty="0" smtClean="0"/>
              <a:t>مدرن</a:t>
            </a:r>
          </a:p>
          <a:p>
            <a:pPr lvl="1"/>
            <a:r>
              <a:rPr lang="fa-IR" dirty="0" err="1"/>
              <a:t>انبارهاي</a:t>
            </a:r>
            <a:r>
              <a:rPr lang="fa-IR" dirty="0"/>
              <a:t> مدرن و </a:t>
            </a:r>
            <a:r>
              <a:rPr lang="fa-IR" dirty="0" err="1"/>
              <a:t>سيستمهاي</a:t>
            </a:r>
            <a:r>
              <a:rPr lang="fa-IR" dirty="0"/>
              <a:t> </a:t>
            </a:r>
            <a:r>
              <a:rPr lang="fa-IR" dirty="0" err="1" smtClean="0"/>
              <a:t>اتوماتيك</a:t>
            </a:r>
            <a:endParaRPr lang="fa-IR" dirty="0" smtClean="0"/>
          </a:p>
          <a:p>
            <a:pPr lvl="1"/>
            <a:r>
              <a:rPr lang="fa-IR" dirty="0" smtClean="0"/>
              <a:t>نوار </a:t>
            </a:r>
            <a:r>
              <a:rPr lang="fa-IR" dirty="0" err="1" smtClean="0"/>
              <a:t>نقاله</a:t>
            </a:r>
            <a:endParaRPr lang="fa-IR" dirty="0" smtClean="0"/>
          </a:p>
          <a:p>
            <a:pPr lvl="1"/>
            <a:r>
              <a:rPr lang="fa-IR" dirty="0"/>
              <a:t>مفهوم </a:t>
            </a:r>
            <a:r>
              <a:rPr lang="en-US" dirty="0"/>
              <a:t>CAD/CAM</a:t>
            </a:r>
            <a:r>
              <a:rPr lang="fa-IR" dirty="0"/>
              <a:t> و </a:t>
            </a:r>
            <a:r>
              <a:rPr lang="fa-IR" dirty="0" err="1"/>
              <a:t>كاربرد</a:t>
            </a:r>
            <a:r>
              <a:rPr lang="fa-IR" dirty="0"/>
              <a:t> آن</a:t>
            </a:r>
            <a:endParaRPr lang="fa-IR" dirty="0" smtClean="0"/>
          </a:p>
          <a:p>
            <a:pPr lvl="1"/>
            <a:endParaRPr lang="fa-IR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آزمايشگاه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سيستم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مدرن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توليدي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0" y="533400"/>
            <a:ext cx="8077200" cy="5715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800" b="1" dirty="0" err="1" smtClean="0">
                <a:cs typeface="B Nazanin" pitchFamily="2" charset="-78"/>
              </a:rPr>
              <a:t>آزمايشگاه</a:t>
            </a:r>
            <a:r>
              <a:rPr lang="fa-IR" sz="4800" b="1" dirty="0" smtClean="0">
                <a:cs typeface="B Nazanin" pitchFamily="2" charset="-78"/>
              </a:rPr>
              <a:t> اندازه </a:t>
            </a:r>
            <a:r>
              <a:rPr lang="fa-IR" sz="4800" b="1" dirty="0" err="1" smtClean="0">
                <a:cs typeface="B Nazanin" pitchFamily="2" charset="-78"/>
              </a:rPr>
              <a:t>گيري</a:t>
            </a:r>
            <a:r>
              <a:rPr lang="fa-IR" sz="4800" b="1" dirty="0" smtClean="0">
                <a:cs typeface="B Nazanin" pitchFamily="2" charset="-78"/>
              </a:rPr>
              <a:t> </a:t>
            </a:r>
            <a:r>
              <a:rPr lang="fa-IR" sz="4800" b="1" dirty="0" err="1" smtClean="0">
                <a:cs typeface="B Nazanin" pitchFamily="2" charset="-78"/>
              </a:rPr>
              <a:t>دقيق</a:t>
            </a:r>
            <a:r>
              <a:rPr lang="fa-IR" sz="4800" b="1" dirty="0" smtClean="0">
                <a:cs typeface="B Nazanin" pitchFamily="2" charset="-78"/>
              </a:rPr>
              <a:t> و </a:t>
            </a:r>
            <a:r>
              <a:rPr lang="fa-IR" sz="4800" b="1" dirty="0" err="1" smtClean="0">
                <a:cs typeface="B Nazanin" pitchFamily="2" charset="-78"/>
              </a:rPr>
              <a:t>كنترل</a:t>
            </a:r>
            <a:r>
              <a:rPr lang="fa-IR" sz="4800" b="1" dirty="0" smtClean="0">
                <a:cs typeface="B Nazanin" pitchFamily="2" charset="-78"/>
              </a:rPr>
              <a:t> </a:t>
            </a:r>
            <a:r>
              <a:rPr lang="fa-IR" sz="4800" b="1" dirty="0" err="1" smtClean="0">
                <a:cs typeface="B Nazanin" pitchFamily="2" charset="-78"/>
              </a:rPr>
              <a:t>كيفيت</a:t>
            </a:r>
            <a:endParaRPr lang="en-US" sz="4800" b="1" dirty="0">
              <a:cs typeface="B Nazanin" pitchFamily="2" charset="-78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آزمايشگاه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اندازه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گيري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دقيق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و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كنترل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كيفيت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  <p:pic>
        <p:nvPicPr>
          <p:cNvPr id="4" name="Picture 3" descr="lab-Q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600200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lab-Q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1600200"/>
            <a:ext cx="3429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b="1" dirty="0" smtClean="0"/>
              <a:t>موضوعات </a:t>
            </a:r>
            <a:r>
              <a:rPr lang="fa-IR" b="1" dirty="0" err="1" smtClean="0"/>
              <a:t>تحقيقاتي</a:t>
            </a:r>
            <a:r>
              <a:rPr lang="fa-IR" b="1" dirty="0" smtClean="0"/>
              <a:t>:</a:t>
            </a:r>
          </a:p>
          <a:p>
            <a:pPr lvl="1"/>
            <a:r>
              <a:rPr lang="fa-IR" dirty="0" smtClean="0"/>
              <a:t>آشنایی </a:t>
            </a:r>
            <a:r>
              <a:rPr lang="fa-IR" dirty="0"/>
              <a:t>با وسایل و تجهیزات اندازه گیری دقیق </a:t>
            </a:r>
            <a:endParaRPr lang="fa-IR" dirty="0" smtClean="0"/>
          </a:p>
          <a:p>
            <a:pPr lvl="1"/>
            <a:r>
              <a:rPr lang="fa-IR" dirty="0"/>
              <a:t>هدف از اندازه گیریهای </a:t>
            </a:r>
            <a:r>
              <a:rPr lang="fa-IR" dirty="0" smtClean="0"/>
              <a:t>دقیق</a:t>
            </a:r>
          </a:p>
          <a:p>
            <a:pPr lvl="1"/>
            <a:r>
              <a:rPr lang="fa-IR" dirty="0"/>
              <a:t>اسامی و مشخصات تجهیزات مختلف مورد استفاده در اندازه گیری های دقیق و چگونگی کار کردن با این </a:t>
            </a:r>
            <a:r>
              <a:rPr lang="fa-IR" dirty="0" smtClean="0"/>
              <a:t>تجهیزات</a:t>
            </a:r>
          </a:p>
          <a:p>
            <a:pPr lvl="1"/>
            <a:r>
              <a:rPr lang="fa-IR" dirty="0"/>
              <a:t>خطاها ، دقت ها و سایر </a:t>
            </a:r>
            <a:r>
              <a:rPr lang="fa-IR" dirty="0" err="1"/>
              <a:t>مولفه</a:t>
            </a:r>
            <a:r>
              <a:rPr lang="fa-IR" dirty="0"/>
              <a:t> های تاثیر گذار در اندازه </a:t>
            </a:r>
            <a:r>
              <a:rPr lang="fa-IR" dirty="0" smtClean="0"/>
              <a:t>گیری</a:t>
            </a:r>
          </a:p>
          <a:p>
            <a:pPr lvl="1"/>
            <a:r>
              <a:rPr lang="fa-IR" dirty="0"/>
              <a:t>چگونگی استفاده از جداول استاندارد مورد استفاده در اندازه </a:t>
            </a:r>
            <a:r>
              <a:rPr lang="fa-IR" dirty="0" smtClean="0"/>
              <a:t>گیری</a:t>
            </a:r>
          </a:p>
          <a:p>
            <a:pPr lvl="1"/>
            <a:r>
              <a:rPr lang="fa-IR" dirty="0"/>
              <a:t>کار با تجهیزات اندازه گیری دقیق </a:t>
            </a:r>
            <a:endParaRPr lang="fa-IR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آزمايشگاه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اندازه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گيري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دقيق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و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كنترل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كيفيت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0" y="533400"/>
            <a:ext cx="8077200" cy="5715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800" b="1" dirty="0" err="1" smtClean="0">
                <a:cs typeface="B Nazanin" pitchFamily="2" charset="-78"/>
              </a:rPr>
              <a:t>كتابخانه</a:t>
            </a:r>
            <a:r>
              <a:rPr lang="fa-IR" sz="4800" b="1" dirty="0" smtClean="0">
                <a:cs typeface="B Nazanin" pitchFamily="2" charset="-78"/>
              </a:rPr>
              <a:t> </a:t>
            </a:r>
            <a:r>
              <a:rPr lang="fa-IR" sz="4800" b="1" dirty="0" err="1" smtClean="0">
                <a:cs typeface="B Nazanin" pitchFamily="2" charset="-78"/>
              </a:rPr>
              <a:t>دانشكده</a:t>
            </a:r>
            <a:r>
              <a:rPr lang="fa-IR" sz="4800" b="1" dirty="0" smtClean="0">
                <a:cs typeface="B Nazanin" pitchFamily="2" charset="-78"/>
              </a:rPr>
              <a:t> </a:t>
            </a:r>
            <a:r>
              <a:rPr lang="fa-IR" sz="4800" b="1" dirty="0" err="1" smtClean="0">
                <a:cs typeface="B Nazanin" pitchFamily="2" charset="-78"/>
              </a:rPr>
              <a:t>مهندسي</a:t>
            </a:r>
            <a:r>
              <a:rPr lang="fa-IR" sz="4800" b="1" dirty="0" smtClean="0">
                <a:cs typeface="B Nazanin" pitchFamily="2" charset="-78"/>
              </a:rPr>
              <a:t> </a:t>
            </a:r>
            <a:r>
              <a:rPr lang="fa-IR" sz="4800" b="1" dirty="0" err="1" smtClean="0">
                <a:cs typeface="B Nazanin" pitchFamily="2" charset="-78"/>
              </a:rPr>
              <a:t>صنايع</a:t>
            </a:r>
            <a:endParaRPr lang="en-US" sz="4800" b="1" dirty="0">
              <a:cs typeface="B Nazanin" pitchFamily="2" charset="-78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0" y="533400"/>
            <a:ext cx="8077200" cy="5715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800" b="1" dirty="0" err="1" smtClean="0">
                <a:cs typeface="B Nazanin" pitchFamily="2" charset="-78"/>
              </a:rPr>
              <a:t>تاريخچه</a:t>
            </a:r>
            <a:r>
              <a:rPr lang="fa-IR" sz="4800" b="1" dirty="0" smtClean="0">
                <a:cs typeface="B Nazanin" pitchFamily="2" charset="-78"/>
              </a:rPr>
              <a:t> </a:t>
            </a:r>
            <a:r>
              <a:rPr lang="fa-IR" sz="4800" b="1" dirty="0" err="1" smtClean="0">
                <a:cs typeface="B Nazanin" pitchFamily="2" charset="-78"/>
              </a:rPr>
              <a:t>دانشكده</a:t>
            </a:r>
            <a:r>
              <a:rPr lang="fa-IR" sz="4800" b="1" dirty="0" smtClean="0">
                <a:cs typeface="B Nazanin" pitchFamily="2" charset="-78"/>
              </a:rPr>
              <a:t> </a:t>
            </a:r>
            <a:r>
              <a:rPr lang="fa-IR" sz="4800" b="1" dirty="0" err="1" smtClean="0">
                <a:cs typeface="B Nazanin" pitchFamily="2" charset="-78"/>
              </a:rPr>
              <a:t>مهندسي</a:t>
            </a:r>
            <a:r>
              <a:rPr lang="fa-IR" sz="4800" b="1" dirty="0" smtClean="0">
                <a:cs typeface="B Nazanin" pitchFamily="2" charset="-78"/>
              </a:rPr>
              <a:t> </a:t>
            </a:r>
            <a:r>
              <a:rPr lang="fa-IR" sz="4800" b="1" dirty="0" err="1" smtClean="0">
                <a:cs typeface="B Nazanin" pitchFamily="2" charset="-78"/>
              </a:rPr>
              <a:t>صنايع</a:t>
            </a:r>
            <a:endParaRPr lang="en-US" sz="4800" b="1" dirty="0">
              <a:cs typeface="B Nazanin" pitchFamily="2" charset="-78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b="1" dirty="0" err="1" smtClean="0"/>
              <a:t>امكانات</a:t>
            </a:r>
            <a:r>
              <a:rPr lang="fa-IR" b="1" dirty="0" smtClean="0"/>
              <a:t> </a:t>
            </a:r>
            <a:r>
              <a:rPr lang="fa-IR" b="1" dirty="0" err="1" smtClean="0"/>
              <a:t>كتابخانه</a:t>
            </a:r>
            <a:r>
              <a:rPr lang="fa-IR" sz="3600" b="1" dirty="0" smtClean="0"/>
              <a:t>:</a:t>
            </a:r>
          </a:p>
          <a:p>
            <a:pPr lvl="1"/>
            <a:r>
              <a:rPr lang="fa-IR" dirty="0" smtClean="0"/>
              <a:t>7200 جلد </a:t>
            </a:r>
            <a:r>
              <a:rPr lang="fa-IR" dirty="0" err="1" smtClean="0"/>
              <a:t>كتاب</a:t>
            </a:r>
            <a:endParaRPr lang="fa-IR" sz="2400" dirty="0" smtClean="0"/>
          </a:p>
          <a:p>
            <a:pPr lvl="2"/>
            <a:r>
              <a:rPr lang="fa-IR" dirty="0" smtClean="0"/>
              <a:t>موضوعات </a:t>
            </a:r>
            <a:r>
              <a:rPr lang="fa-IR" dirty="0" err="1" smtClean="0"/>
              <a:t>كتاب</a:t>
            </a:r>
            <a:r>
              <a:rPr lang="fa-IR" dirty="0" smtClean="0"/>
              <a:t> ها شامل : </a:t>
            </a:r>
            <a:r>
              <a:rPr lang="fa-IR" dirty="0" err="1" smtClean="0"/>
              <a:t>حسابداري</a:t>
            </a:r>
            <a:r>
              <a:rPr lang="fa-IR" dirty="0" smtClean="0"/>
              <a:t>، آمار و </a:t>
            </a:r>
            <a:r>
              <a:rPr lang="fa-IR" dirty="0" err="1" smtClean="0"/>
              <a:t>روشهاي</a:t>
            </a:r>
            <a:r>
              <a:rPr lang="fa-IR" dirty="0" smtClean="0"/>
              <a:t> </a:t>
            </a:r>
            <a:r>
              <a:rPr lang="fa-IR" dirty="0" err="1" smtClean="0"/>
              <a:t>آماري</a:t>
            </a:r>
            <a:r>
              <a:rPr lang="fa-IR" dirty="0" smtClean="0"/>
              <a:t>، </a:t>
            </a:r>
            <a:r>
              <a:rPr lang="fa-IR" dirty="0" err="1" smtClean="0"/>
              <a:t>تئوري</a:t>
            </a:r>
            <a:r>
              <a:rPr lang="fa-IR" dirty="0" smtClean="0"/>
              <a:t> احتمالات، رسم </a:t>
            </a:r>
            <a:r>
              <a:rPr lang="fa-IR" dirty="0" err="1" smtClean="0"/>
              <a:t>فني</a:t>
            </a:r>
            <a:r>
              <a:rPr lang="fa-IR" dirty="0" smtClean="0"/>
              <a:t>، طرح‌ريزي </a:t>
            </a:r>
            <a:r>
              <a:rPr lang="fa-IR" dirty="0" err="1" smtClean="0"/>
              <a:t>واحدهاي</a:t>
            </a:r>
            <a:r>
              <a:rPr lang="fa-IR" dirty="0" smtClean="0"/>
              <a:t> </a:t>
            </a:r>
            <a:r>
              <a:rPr lang="fa-IR" dirty="0" err="1" smtClean="0"/>
              <a:t>صنعتي</a:t>
            </a:r>
            <a:r>
              <a:rPr lang="fa-IR" dirty="0" smtClean="0"/>
              <a:t>، برنامه‌ريزي </a:t>
            </a:r>
            <a:r>
              <a:rPr lang="fa-IR" dirty="0" err="1" smtClean="0"/>
              <a:t>خطي</a:t>
            </a:r>
            <a:r>
              <a:rPr lang="fa-IR" dirty="0" smtClean="0"/>
              <a:t>، </a:t>
            </a:r>
            <a:r>
              <a:rPr lang="fa-IR" dirty="0" err="1" smtClean="0"/>
              <a:t>مديريت</a:t>
            </a:r>
            <a:r>
              <a:rPr lang="fa-IR" dirty="0" smtClean="0"/>
              <a:t>، اقتصاد، فرهنگ علوم </a:t>
            </a:r>
            <a:r>
              <a:rPr lang="fa-IR" dirty="0" err="1" smtClean="0"/>
              <a:t>اقتصادي</a:t>
            </a:r>
            <a:r>
              <a:rPr lang="fa-IR" dirty="0" smtClean="0"/>
              <a:t>، فرهنگ </a:t>
            </a:r>
            <a:r>
              <a:rPr lang="fa-IR" dirty="0" err="1" smtClean="0"/>
              <a:t>حسابداري</a:t>
            </a:r>
            <a:r>
              <a:rPr lang="fa-IR" dirty="0" smtClean="0"/>
              <a:t> و </a:t>
            </a:r>
            <a:r>
              <a:rPr lang="fa-IR" dirty="0" err="1" smtClean="0"/>
              <a:t>كتابهاي</a:t>
            </a:r>
            <a:r>
              <a:rPr lang="fa-IR" dirty="0" smtClean="0"/>
              <a:t> ” </a:t>
            </a:r>
            <a:r>
              <a:rPr lang="en-US" dirty="0" smtClean="0"/>
              <a:t>Hand Book</a:t>
            </a:r>
            <a:r>
              <a:rPr lang="fa-IR" dirty="0" smtClean="0"/>
              <a:t>“ </a:t>
            </a:r>
            <a:r>
              <a:rPr lang="fa-IR" dirty="0" err="1" smtClean="0"/>
              <a:t>مهندسي</a:t>
            </a:r>
            <a:r>
              <a:rPr lang="fa-IR" dirty="0" smtClean="0"/>
              <a:t>  </a:t>
            </a:r>
            <a:r>
              <a:rPr lang="fa-IR" dirty="0" err="1" smtClean="0"/>
              <a:t>مي</a:t>
            </a:r>
            <a:r>
              <a:rPr lang="fa-IR" dirty="0" smtClean="0"/>
              <a:t> باشد.</a:t>
            </a:r>
          </a:p>
          <a:p>
            <a:pPr lvl="1"/>
            <a:r>
              <a:rPr lang="fa-IR" dirty="0" smtClean="0"/>
              <a:t>66 عنوان مجله </a:t>
            </a:r>
            <a:r>
              <a:rPr lang="fa-IR" dirty="0" err="1" smtClean="0"/>
              <a:t>داخلي</a:t>
            </a:r>
            <a:r>
              <a:rPr lang="fa-IR" dirty="0" smtClean="0"/>
              <a:t> و </a:t>
            </a:r>
            <a:r>
              <a:rPr lang="fa-IR" dirty="0" err="1" smtClean="0"/>
              <a:t>خارجي</a:t>
            </a:r>
            <a:endParaRPr lang="fa-IR" dirty="0" smtClean="0"/>
          </a:p>
          <a:p>
            <a:pPr>
              <a:buNone/>
            </a:pPr>
            <a:endParaRPr lang="fa-IR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كتابخانه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دانشكده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مهندسي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صنايع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  <p:pic>
        <p:nvPicPr>
          <p:cNvPr id="4" name="Picture 3" descr="book-lending-2sw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4864" y="2209800"/>
            <a:ext cx="2769136" cy="322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0" y="533400"/>
            <a:ext cx="8077200" cy="5715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800" b="1" dirty="0" err="1" smtClean="0">
                <a:cs typeface="B Nazanin" pitchFamily="2" charset="-78"/>
              </a:rPr>
              <a:t>گرايش</a:t>
            </a:r>
            <a:r>
              <a:rPr lang="fa-IR" sz="4800" b="1" dirty="0" smtClean="0">
                <a:cs typeface="B Nazanin" pitchFamily="2" charset="-78"/>
              </a:rPr>
              <a:t> </a:t>
            </a:r>
            <a:r>
              <a:rPr lang="fa-IR" sz="4800" b="1" dirty="0" err="1" smtClean="0">
                <a:cs typeface="B Nazanin" pitchFamily="2" charset="-78"/>
              </a:rPr>
              <a:t>هاي</a:t>
            </a:r>
            <a:r>
              <a:rPr lang="fa-IR" sz="4800" b="1" dirty="0" smtClean="0">
                <a:cs typeface="B Nazanin" pitchFamily="2" charset="-78"/>
              </a:rPr>
              <a:t> </a:t>
            </a:r>
            <a:r>
              <a:rPr lang="fa-IR" sz="4800" b="1" dirty="0" err="1" smtClean="0">
                <a:cs typeface="B Nazanin" pitchFamily="2" charset="-78"/>
              </a:rPr>
              <a:t>آموزشي</a:t>
            </a:r>
            <a:r>
              <a:rPr lang="fa-IR" sz="4800" b="1" dirty="0" smtClean="0">
                <a:cs typeface="B Nazanin" pitchFamily="2" charset="-78"/>
              </a:rPr>
              <a:t/>
            </a:r>
            <a:br>
              <a:rPr lang="fa-IR" sz="4800" b="1" dirty="0" smtClean="0">
                <a:cs typeface="B Nazanin" pitchFamily="2" charset="-78"/>
              </a:rPr>
            </a:br>
            <a:r>
              <a:rPr lang="fa-IR" sz="4800" b="1" dirty="0" smtClean="0">
                <a:cs typeface="B Nazanin" pitchFamily="2" charset="-78"/>
              </a:rPr>
              <a:t> رشته </a:t>
            </a:r>
            <a:r>
              <a:rPr lang="fa-IR" sz="4800" b="1" dirty="0" err="1" smtClean="0">
                <a:cs typeface="B Nazanin" pitchFamily="2" charset="-78"/>
              </a:rPr>
              <a:t>مهندسي</a:t>
            </a:r>
            <a:r>
              <a:rPr lang="fa-IR" sz="4800" b="1" dirty="0" smtClean="0">
                <a:cs typeface="B Nazanin" pitchFamily="2" charset="-78"/>
              </a:rPr>
              <a:t> </a:t>
            </a:r>
            <a:r>
              <a:rPr lang="fa-IR" sz="4800" b="1" dirty="0" err="1" smtClean="0">
                <a:cs typeface="B Nazanin" pitchFamily="2" charset="-78"/>
              </a:rPr>
              <a:t>صنايع</a:t>
            </a:r>
            <a:r>
              <a:rPr lang="fa-IR" sz="4800" b="1" dirty="0" smtClean="0">
                <a:cs typeface="B Nazanin" pitchFamily="2" charset="-78"/>
              </a:rPr>
              <a:t/>
            </a:r>
            <a:br>
              <a:rPr lang="fa-IR" sz="4800" b="1" dirty="0" smtClean="0">
                <a:cs typeface="B Nazanin" pitchFamily="2" charset="-78"/>
              </a:rPr>
            </a:br>
            <a:r>
              <a:rPr lang="fa-IR" sz="3600" b="1" dirty="0" smtClean="0">
                <a:cs typeface="B Nazanin" pitchFamily="2" charset="-78"/>
              </a:rPr>
              <a:t> در مقطع </a:t>
            </a:r>
            <a:r>
              <a:rPr lang="fa-IR" sz="3600" b="1" dirty="0" err="1" smtClean="0">
                <a:cs typeface="B Nazanin" pitchFamily="2" charset="-78"/>
              </a:rPr>
              <a:t>كارشناسي</a:t>
            </a:r>
            <a:endParaRPr lang="en-US" sz="4800" b="1" dirty="0">
              <a:cs typeface="B Nazanin" pitchFamily="2" charset="-78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b="1" dirty="0" err="1" smtClean="0"/>
              <a:t>گرايش</a:t>
            </a:r>
            <a:r>
              <a:rPr lang="fa-IR" b="1" dirty="0" smtClean="0"/>
              <a:t> </a:t>
            </a:r>
            <a:r>
              <a:rPr lang="fa-IR" b="1" dirty="0" err="1" smtClean="0"/>
              <a:t>هاي</a:t>
            </a:r>
            <a:r>
              <a:rPr lang="fa-IR" b="1" dirty="0" smtClean="0"/>
              <a:t> مقطع </a:t>
            </a:r>
            <a:r>
              <a:rPr lang="fa-IR" b="1" dirty="0" err="1" smtClean="0"/>
              <a:t>كارشناسي</a:t>
            </a:r>
            <a:endParaRPr lang="fa-IR" b="1" dirty="0" smtClean="0"/>
          </a:p>
          <a:p>
            <a:pPr lvl="1"/>
            <a:r>
              <a:rPr lang="fa-IR" dirty="0" err="1" smtClean="0"/>
              <a:t>توليد</a:t>
            </a:r>
            <a:r>
              <a:rPr lang="fa-IR" dirty="0" smtClean="0"/>
              <a:t> </a:t>
            </a:r>
            <a:r>
              <a:rPr lang="fa-IR" dirty="0" err="1" smtClean="0"/>
              <a:t>صنعتي</a:t>
            </a:r>
            <a:endParaRPr lang="fa-IR" dirty="0" smtClean="0"/>
          </a:p>
          <a:p>
            <a:pPr lvl="1"/>
            <a:r>
              <a:rPr lang="fa-IR" dirty="0" smtClean="0"/>
              <a:t>برنامه </a:t>
            </a:r>
            <a:r>
              <a:rPr lang="fa-IR" dirty="0" err="1" smtClean="0"/>
              <a:t>ريزي</a:t>
            </a:r>
            <a:r>
              <a:rPr lang="fa-IR" dirty="0" smtClean="0"/>
              <a:t> و </a:t>
            </a:r>
            <a:r>
              <a:rPr lang="fa-IR" dirty="0" err="1" smtClean="0"/>
              <a:t>تحليل</a:t>
            </a:r>
            <a:r>
              <a:rPr lang="fa-IR" dirty="0" smtClean="0"/>
              <a:t> </a:t>
            </a:r>
            <a:r>
              <a:rPr lang="fa-IR" dirty="0" err="1" smtClean="0"/>
              <a:t>سيستم</a:t>
            </a:r>
            <a:r>
              <a:rPr lang="fa-IR" dirty="0" smtClean="0"/>
              <a:t> ها</a:t>
            </a:r>
          </a:p>
          <a:p>
            <a:pPr lvl="1"/>
            <a:endParaRPr lang="fa-IR" sz="3200" dirty="0" smtClean="0"/>
          </a:p>
          <a:p>
            <a:pPr>
              <a:defRPr/>
            </a:pPr>
            <a:r>
              <a:rPr lang="fa-IR" b="1" dirty="0" smtClean="0"/>
              <a:t>تعداد دانشجویان</a:t>
            </a:r>
          </a:p>
          <a:p>
            <a:pPr lvl="1">
              <a:defRPr/>
            </a:pPr>
            <a:r>
              <a:rPr lang="fa-IR" dirty="0" smtClean="0"/>
              <a:t>کل دانشجویان فارغ‌التحصیل: 1204 نفر</a:t>
            </a:r>
          </a:p>
          <a:p>
            <a:pPr lvl="1">
              <a:defRPr/>
            </a:pPr>
            <a:r>
              <a:rPr lang="fa-IR" dirty="0" smtClean="0"/>
              <a:t>فعال: 380 نفر</a:t>
            </a:r>
          </a:p>
          <a:p>
            <a:pPr lvl="1">
              <a:defRPr/>
            </a:pPr>
            <a:r>
              <a:rPr lang="fa-IR" dirty="0" smtClean="0"/>
              <a:t>ممتاز دو رشته‌ای: 71 نفر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گرايش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آموزشي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رشته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صنايع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0" y="533400"/>
            <a:ext cx="8077200" cy="5715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800" b="1" dirty="0" err="1" smtClean="0">
                <a:cs typeface="B Nazanin" pitchFamily="2" charset="-78"/>
              </a:rPr>
              <a:t>گرايش</a:t>
            </a:r>
            <a:r>
              <a:rPr lang="fa-IR" sz="4800" b="1" dirty="0" smtClean="0">
                <a:cs typeface="B Nazanin" pitchFamily="2" charset="-78"/>
              </a:rPr>
              <a:t> </a:t>
            </a:r>
            <a:r>
              <a:rPr lang="fa-IR" sz="4800" b="1" dirty="0" err="1" smtClean="0">
                <a:cs typeface="B Nazanin" pitchFamily="2" charset="-78"/>
              </a:rPr>
              <a:t>توليد</a:t>
            </a:r>
            <a:r>
              <a:rPr lang="fa-IR" sz="4800" b="1" dirty="0" smtClean="0">
                <a:cs typeface="B Nazanin" pitchFamily="2" charset="-78"/>
              </a:rPr>
              <a:t> </a:t>
            </a:r>
            <a:r>
              <a:rPr lang="fa-IR" sz="4800" b="1" dirty="0" err="1" smtClean="0">
                <a:cs typeface="B Nazanin" pitchFamily="2" charset="-78"/>
              </a:rPr>
              <a:t>صنعتي</a:t>
            </a:r>
            <a:endParaRPr lang="en-US" sz="4800" b="1" dirty="0">
              <a:cs typeface="B Nazanin" pitchFamily="2" charset="-78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b="1" dirty="0" smtClean="0"/>
              <a:t>اهداف:</a:t>
            </a:r>
          </a:p>
          <a:p>
            <a:pPr lvl="1"/>
            <a:r>
              <a:rPr lang="fa-IR" dirty="0"/>
              <a:t>انتخاب </a:t>
            </a:r>
            <a:r>
              <a:rPr lang="fa-IR" dirty="0" err="1"/>
              <a:t>فرايند</a:t>
            </a:r>
            <a:r>
              <a:rPr lang="fa-IR" dirty="0"/>
              <a:t> </a:t>
            </a:r>
            <a:r>
              <a:rPr lang="fa-IR" dirty="0" err="1"/>
              <a:t>توليد</a:t>
            </a:r>
            <a:r>
              <a:rPr lang="fa-IR" dirty="0"/>
              <a:t> و </a:t>
            </a:r>
            <a:r>
              <a:rPr lang="fa-IR" dirty="0" err="1"/>
              <a:t>روشهاي</a:t>
            </a:r>
            <a:r>
              <a:rPr lang="fa-IR" dirty="0"/>
              <a:t> مونتاژ انتخاب و </a:t>
            </a:r>
            <a:r>
              <a:rPr lang="fa-IR" dirty="0" err="1" smtClean="0"/>
              <a:t>طراحي</a:t>
            </a:r>
            <a:r>
              <a:rPr lang="fa-IR" dirty="0"/>
              <a:t> ابزارها و </a:t>
            </a:r>
            <a:r>
              <a:rPr lang="fa-IR" dirty="0" err="1"/>
              <a:t>تجهيزات</a:t>
            </a:r>
            <a:r>
              <a:rPr lang="fa-IR" dirty="0"/>
              <a:t> </a:t>
            </a:r>
            <a:r>
              <a:rPr lang="fa-IR" dirty="0" err="1" smtClean="0"/>
              <a:t>توليدي</a:t>
            </a:r>
            <a:endParaRPr lang="fa-IR" dirty="0" smtClean="0"/>
          </a:p>
          <a:p>
            <a:pPr lvl="1"/>
            <a:endParaRPr lang="fa-IR" dirty="0" smtClean="0"/>
          </a:p>
          <a:p>
            <a:pPr lvl="1"/>
            <a:r>
              <a:rPr lang="fa-IR" dirty="0" err="1"/>
              <a:t>طراحي</a:t>
            </a:r>
            <a:r>
              <a:rPr lang="fa-IR" dirty="0"/>
              <a:t> </a:t>
            </a:r>
            <a:r>
              <a:rPr lang="fa-IR" dirty="0" err="1"/>
              <a:t>كارخانه</a:t>
            </a:r>
            <a:r>
              <a:rPr lang="fa-IR" dirty="0"/>
              <a:t> مشتمل بر ساختمان، ماشين‌آلات، </a:t>
            </a:r>
            <a:r>
              <a:rPr lang="fa-IR" dirty="0" err="1"/>
              <a:t>وسائل</a:t>
            </a:r>
            <a:r>
              <a:rPr lang="fa-IR" dirty="0"/>
              <a:t> حمل و نقل انبار مواد خام و </a:t>
            </a:r>
            <a:r>
              <a:rPr lang="fa-IR" dirty="0" err="1"/>
              <a:t>كالاهاي</a:t>
            </a:r>
            <a:r>
              <a:rPr lang="fa-IR" dirty="0"/>
              <a:t> ساخته </a:t>
            </a:r>
            <a:r>
              <a:rPr lang="fa-IR" dirty="0" smtClean="0"/>
              <a:t>شده</a:t>
            </a:r>
          </a:p>
          <a:p>
            <a:pPr lvl="1"/>
            <a:endParaRPr lang="fa-IR" dirty="0" smtClean="0"/>
          </a:p>
          <a:p>
            <a:pPr lvl="1"/>
            <a:r>
              <a:rPr lang="fa-IR" dirty="0"/>
              <a:t>بهبود ساختار </a:t>
            </a:r>
            <a:r>
              <a:rPr lang="fa-IR" dirty="0" smtClean="0"/>
              <a:t>محصول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گرايش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توليد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صنعتي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b="1" dirty="0" smtClean="0"/>
              <a:t>اهداف:</a:t>
            </a:r>
          </a:p>
          <a:p>
            <a:pPr lvl="1"/>
            <a:r>
              <a:rPr lang="fa-IR" dirty="0" smtClean="0"/>
              <a:t>توسعه و </a:t>
            </a:r>
            <a:r>
              <a:rPr lang="fa-IR" dirty="0" err="1" smtClean="0"/>
              <a:t>اجراي</a:t>
            </a:r>
            <a:r>
              <a:rPr lang="fa-IR" dirty="0" smtClean="0"/>
              <a:t> </a:t>
            </a:r>
            <a:r>
              <a:rPr lang="fa-IR" dirty="0" err="1" smtClean="0"/>
              <a:t>سيستمهاي</a:t>
            </a:r>
            <a:r>
              <a:rPr lang="fa-IR" dirty="0" smtClean="0"/>
              <a:t> </a:t>
            </a:r>
            <a:r>
              <a:rPr lang="fa-IR" dirty="0" err="1" smtClean="0"/>
              <a:t>ارزيابي</a:t>
            </a:r>
            <a:r>
              <a:rPr lang="fa-IR" dirty="0" smtClean="0"/>
              <a:t> </a:t>
            </a:r>
            <a:r>
              <a:rPr lang="fa-IR" dirty="0" err="1" smtClean="0"/>
              <a:t>كار</a:t>
            </a:r>
            <a:r>
              <a:rPr lang="fa-IR" dirty="0" smtClean="0"/>
              <a:t> و زمان</a:t>
            </a:r>
          </a:p>
          <a:p>
            <a:pPr lvl="1"/>
            <a:endParaRPr lang="fa-IR" dirty="0" smtClean="0"/>
          </a:p>
          <a:p>
            <a:pPr lvl="1"/>
            <a:r>
              <a:rPr lang="fa-IR" dirty="0" smtClean="0"/>
              <a:t>پياده‌سازي </a:t>
            </a:r>
            <a:r>
              <a:rPr lang="fa-IR" dirty="0" err="1" smtClean="0"/>
              <a:t>سيستمهاي</a:t>
            </a:r>
            <a:r>
              <a:rPr lang="fa-IR" dirty="0" smtClean="0"/>
              <a:t> </a:t>
            </a:r>
            <a:r>
              <a:rPr lang="fa-IR" dirty="0" err="1" smtClean="0"/>
              <a:t>نگهداري</a:t>
            </a:r>
            <a:r>
              <a:rPr lang="fa-IR" dirty="0" smtClean="0"/>
              <a:t> و </a:t>
            </a:r>
            <a:r>
              <a:rPr lang="fa-IR" dirty="0" err="1" smtClean="0"/>
              <a:t>تعميرات</a:t>
            </a:r>
            <a:r>
              <a:rPr lang="fa-IR" dirty="0" smtClean="0"/>
              <a:t> جهت بالا بردن </a:t>
            </a:r>
            <a:r>
              <a:rPr lang="fa-IR" dirty="0" err="1" smtClean="0"/>
              <a:t>كارائي</a:t>
            </a:r>
            <a:r>
              <a:rPr lang="fa-IR" dirty="0" smtClean="0"/>
              <a:t> </a:t>
            </a:r>
            <a:r>
              <a:rPr lang="fa-IR" dirty="0" err="1" smtClean="0"/>
              <a:t>تجهيزات</a:t>
            </a:r>
            <a:endParaRPr lang="fa-IR" dirty="0" smtClean="0"/>
          </a:p>
          <a:p>
            <a:pPr lvl="1"/>
            <a:endParaRPr lang="fa-IR" dirty="0" smtClean="0"/>
          </a:p>
          <a:p>
            <a:pPr lvl="1"/>
            <a:r>
              <a:rPr lang="fa-IR" dirty="0" err="1"/>
              <a:t>طراحي</a:t>
            </a:r>
            <a:r>
              <a:rPr lang="fa-IR" dirty="0"/>
              <a:t> و بهبود </a:t>
            </a:r>
            <a:r>
              <a:rPr lang="fa-IR" dirty="0" err="1"/>
              <a:t>سيستمهاي</a:t>
            </a:r>
            <a:r>
              <a:rPr lang="fa-IR" dirty="0"/>
              <a:t> برنامه‌ريزي و </a:t>
            </a:r>
            <a:r>
              <a:rPr lang="fa-IR" dirty="0" err="1"/>
              <a:t>كنترل</a:t>
            </a:r>
            <a:r>
              <a:rPr lang="fa-IR" dirty="0"/>
              <a:t> </a:t>
            </a:r>
            <a:r>
              <a:rPr lang="fa-IR" dirty="0" err="1"/>
              <a:t>توليد</a:t>
            </a:r>
            <a:r>
              <a:rPr lang="fa-IR" dirty="0"/>
              <a:t> </a:t>
            </a:r>
            <a:r>
              <a:rPr lang="fa-IR" dirty="0" err="1"/>
              <a:t>موجودي</a:t>
            </a:r>
            <a:r>
              <a:rPr lang="fa-IR" dirty="0"/>
              <a:t> و </a:t>
            </a:r>
            <a:r>
              <a:rPr lang="fa-IR" dirty="0" err="1"/>
              <a:t>كيفيت</a:t>
            </a:r>
            <a:r>
              <a:rPr lang="fa-IR" dirty="0" smtClean="0"/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گرايش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توليد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صنعتي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0" y="533400"/>
            <a:ext cx="8077200" cy="5715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800" b="1" dirty="0" err="1" smtClean="0">
                <a:cs typeface="B Nazanin" pitchFamily="2" charset="-78"/>
              </a:rPr>
              <a:t>گرايش</a:t>
            </a:r>
            <a:r>
              <a:rPr lang="fa-IR" sz="4800" b="1" dirty="0" smtClean="0">
                <a:cs typeface="B Nazanin" pitchFamily="2" charset="-78"/>
              </a:rPr>
              <a:t> برنامه </a:t>
            </a:r>
            <a:r>
              <a:rPr lang="fa-IR" sz="4800" b="1" dirty="0" err="1" smtClean="0">
                <a:cs typeface="B Nazanin" pitchFamily="2" charset="-78"/>
              </a:rPr>
              <a:t>ريزي</a:t>
            </a:r>
            <a:r>
              <a:rPr lang="fa-IR" sz="4800" b="1" dirty="0" smtClean="0">
                <a:cs typeface="B Nazanin" pitchFamily="2" charset="-78"/>
              </a:rPr>
              <a:t> و </a:t>
            </a:r>
            <a:r>
              <a:rPr lang="fa-IR" sz="4800" b="1" dirty="0" err="1" smtClean="0">
                <a:cs typeface="B Nazanin" pitchFamily="2" charset="-78"/>
              </a:rPr>
              <a:t>تحليل</a:t>
            </a:r>
            <a:r>
              <a:rPr lang="fa-IR" sz="4800" b="1" dirty="0" smtClean="0">
                <a:cs typeface="B Nazanin" pitchFamily="2" charset="-78"/>
              </a:rPr>
              <a:t> </a:t>
            </a:r>
            <a:r>
              <a:rPr lang="fa-IR" sz="4800" b="1" dirty="0" err="1" smtClean="0">
                <a:cs typeface="B Nazanin" pitchFamily="2" charset="-78"/>
              </a:rPr>
              <a:t>سيستم</a:t>
            </a:r>
            <a:r>
              <a:rPr lang="fa-IR" sz="4800" b="1" dirty="0" smtClean="0">
                <a:cs typeface="B Nazanin" pitchFamily="2" charset="-78"/>
              </a:rPr>
              <a:t> ها</a:t>
            </a:r>
            <a:endParaRPr lang="en-US" sz="4800" b="1" dirty="0">
              <a:cs typeface="B Nazanin" pitchFamily="2" charset="-78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b="1" dirty="0" smtClean="0"/>
              <a:t>اهداف:</a:t>
            </a:r>
          </a:p>
          <a:p>
            <a:pPr lvl="1"/>
            <a:r>
              <a:rPr lang="fa-IR" dirty="0" err="1"/>
              <a:t>طراحي</a:t>
            </a:r>
            <a:r>
              <a:rPr lang="fa-IR" dirty="0"/>
              <a:t> و </a:t>
            </a:r>
            <a:r>
              <a:rPr lang="fa-IR" dirty="0" err="1"/>
              <a:t>اجراي</a:t>
            </a:r>
            <a:r>
              <a:rPr lang="fa-IR" dirty="0"/>
              <a:t> </a:t>
            </a:r>
            <a:r>
              <a:rPr lang="fa-IR" dirty="0" err="1"/>
              <a:t>سيستمهاي</a:t>
            </a:r>
            <a:r>
              <a:rPr lang="fa-IR" dirty="0"/>
              <a:t> </a:t>
            </a:r>
            <a:r>
              <a:rPr lang="fa-IR" dirty="0" err="1"/>
              <a:t>مديريت</a:t>
            </a:r>
            <a:r>
              <a:rPr lang="fa-IR" dirty="0"/>
              <a:t> </a:t>
            </a:r>
            <a:r>
              <a:rPr lang="fa-IR" dirty="0" smtClean="0"/>
              <a:t>اطلاعات</a:t>
            </a:r>
          </a:p>
          <a:p>
            <a:pPr lvl="1"/>
            <a:endParaRPr lang="fa-IR" dirty="0" smtClean="0"/>
          </a:p>
          <a:p>
            <a:pPr lvl="1"/>
            <a:r>
              <a:rPr lang="fa-IR" dirty="0" err="1" smtClean="0"/>
              <a:t>ارزيابي</a:t>
            </a:r>
            <a:r>
              <a:rPr lang="fa-IR" dirty="0" smtClean="0"/>
              <a:t> </a:t>
            </a:r>
            <a:r>
              <a:rPr lang="fa-IR" dirty="0" err="1"/>
              <a:t>قابليت</a:t>
            </a:r>
            <a:r>
              <a:rPr lang="fa-IR" dirty="0"/>
              <a:t> </a:t>
            </a:r>
            <a:r>
              <a:rPr lang="fa-IR" dirty="0" err="1"/>
              <a:t>اطمينان</a:t>
            </a:r>
            <a:r>
              <a:rPr lang="fa-IR" dirty="0"/>
              <a:t> </a:t>
            </a:r>
            <a:r>
              <a:rPr lang="fa-IR" dirty="0" smtClean="0"/>
              <a:t>محصولات</a:t>
            </a:r>
          </a:p>
          <a:p>
            <a:pPr lvl="1"/>
            <a:endParaRPr lang="fa-IR" dirty="0" smtClean="0"/>
          </a:p>
          <a:p>
            <a:pPr lvl="1"/>
            <a:r>
              <a:rPr lang="fa-IR" dirty="0" err="1" smtClean="0"/>
              <a:t>بكارگيري</a:t>
            </a:r>
            <a:r>
              <a:rPr lang="fa-IR" dirty="0" smtClean="0"/>
              <a:t> </a:t>
            </a:r>
            <a:r>
              <a:rPr lang="fa-IR" dirty="0" err="1"/>
              <a:t>تكنيكهاي</a:t>
            </a:r>
            <a:r>
              <a:rPr lang="fa-IR" dirty="0"/>
              <a:t> </a:t>
            </a:r>
            <a:r>
              <a:rPr lang="fa-IR" dirty="0" err="1"/>
              <a:t>تحقيق</a:t>
            </a:r>
            <a:r>
              <a:rPr lang="fa-IR" dirty="0"/>
              <a:t> در </a:t>
            </a:r>
            <a:r>
              <a:rPr lang="fa-IR" dirty="0" err="1"/>
              <a:t>عمليات</a:t>
            </a:r>
            <a:r>
              <a:rPr lang="fa-IR" dirty="0"/>
              <a:t> از </a:t>
            </a:r>
            <a:r>
              <a:rPr lang="fa-IR" dirty="0" err="1"/>
              <a:t>قبيل</a:t>
            </a:r>
            <a:r>
              <a:rPr lang="fa-IR" dirty="0"/>
              <a:t> </a:t>
            </a:r>
            <a:r>
              <a:rPr lang="fa-IR" dirty="0" err="1"/>
              <a:t>آناليز</a:t>
            </a:r>
            <a:r>
              <a:rPr lang="fa-IR" dirty="0"/>
              <a:t> </a:t>
            </a:r>
            <a:r>
              <a:rPr lang="fa-IR" dirty="0" err="1"/>
              <a:t>رياضي</a:t>
            </a:r>
            <a:r>
              <a:rPr lang="fa-IR" dirty="0"/>
              <a:t>، شبيه‌سازي </a:t>
            </a:r>
            <a:r>
              <a:rPr lang="fa-IR" dirty="0" err="1"/>
              <a:t>سيستمها</a:t>
            </a:r>
            <a:r>
              <a:rPr lang="fa-IR" dirty="0"/>
              <a:t> و </a:t>
            </a:r>
            <a:r>
              <a:rPr lang="fa-IR" dirty="0" err="1"/>
              <a:t>تئوري</a:t>
            </a:r>
            <a:r>
              <a:rPr lang="fa-IR" dirty="0"/>
              <a:t> تصميم‌گيري جهت </a:t>
            </a:r>
            <a:r>
              <a:rPr lang="fa-IR" dirty="0" err="1"/>
              <a:t>افزايش</a:t>
            </a:r>
            <a:r>
              <a:rPr lang="fa-IR" dirty="0"/>
              <a:t> </a:t>
            </a:r>
            <a:r>
              <a:rPr lang="fa-IR" dirty="0" err="1"/>
              <a:t>كارائي</a:t>
            </a:r>
            <a:r>
              <a:rPr lang="fa-IR" dirty="0"/>
              <a:t> </a:t>
            </a:r>
            <a:r>
              <a:rPr lang="fa-IR" dirty="0" err="1" smtClean="0"/>
              <a:t>سيستم</a:t>
            </a:r>
            <a:r>
              <a:rPr lang="fa-IR" dirty="0" smtClean="0"/>
              <a:t> ها</a:t>
            </a:r>
          </a:p>
          <a:p>
            <a:pPr lvl="1"/>
            <a:endParaRPr lang="fa-IR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گرايش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برنامه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ريزي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و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تحليل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سيستم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ها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b="1" dirty="0" smtClean="0"/>
              <a:t>اهداف:</a:t>
            </a:r>
          </a:p>
          <a:p>
            <a:pPr lvl="1"/>
            <a:r>
              <a:rPr lang="fa-IR" dirty="0" err="1" smtClean="0"/>
              <a:t>طراحي</a:t>
            </a:r>
            <a:r>
              <a:rPr lang="fa-IR" dirty="0" smtClean="0"/>
              <a:t> و </a:t>
            </a:r>
            <a:r>
              <a:rPr lang="fa-IR" dirty="0" err="1" smtClean="0"/>
              <a:t>اجراي</a:t>
            </a:r>
            <a:r>
              <a:rPr lang="fa-IR" dirty="0" smtClean="0"/>
              <a:t> سيستم‌هاي پردازش اطلاعات</a:t>
            </a:r>
          </a:p>
          <a:p>
            <a:pPr lvl="1"/>
            <a:endParaRPr lang="fa-IR" dirty="0" smtClean="0"/>
          </a:p>
          <a:p>
            <a:pPr lvl="1"/>
            <a:r>
              <a:rPr lang="fa-IR" dirty="0" err="1" smtClean="0"/>
              <a:t>اتوماسيون</a:t>
            </a:r>
            <a:r>
              <a:rPr lang="fa-IR" dirty="0" smtClean="0"/>
              <a:t> </a:t>
            </a:r>
            <a:r>
              <a:rPr lang="fa-IR" dirty="0"/>
              <a:t>سيستم‌هاي </a:t>
            </a:r>
            <a:r>
              <a:rPr lang="fa-IR" dirty="0" err="1"/>
              <a:t>اداري</a:t>
            </a:r>
            <a:endParaRPr lang="fa-IR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گرايش برنامه ريزي و تحليل سيستم ها</a:t>
            </a:r>
            <a:endParaRPr lang="en-US" sz="3600" b="1" dirty="0" err="1" smtClean="0">
              <a:solidFill>
                <a:schemeClr val="dk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0" y="533400"/>
            <a:ext cx="8077200" cy="5715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800" b="1" dirty="0" err="1" smtClean="0">
                <a:cs typeface="B Nazanin" pitchFamily="2" charset="-78"/>
              </a:rPr>
              <a:t>گرايش</a:t>
            </a:r>
            <a:r>
              <a:rPr lang="fa-IR" sz="4800" b="1" dirty="0" smtClean="0">
                <a:cs typeface="B Nazanin" pitchFamily="2" charset="-78"/>
              </a:rPr>
              <a:t> </a:t>
            </a:r>
            <a:r>
              <a:rPr lang="fa-IR" sz="4800" b="1" dirty="0" err="1" smtClean="0">
                <a:cs typeface="B Nazanin" pitchFamily="2" charset="-78"/>
              </a:rPr>
              <a:t>هاي</a:t>
            </a:r>
            <a:r>
              <a:rPr lang="fa-IR" sz="4800" b="1" dirty="0" smtClean="0">
                <a:cs typeface="B Nazanin" pitchFamily="2" charset="-78"/>
              </a:rPr>
              <a:t> </a:t>
            </a:r>
            <a:r>
              <a:rPr lang="fa-IR" sz="4800" b="1" dirty="0" err="1" smtClean="0">
                <a:cs typeface="B Nazanin" pitchFamily="2" charset="-78"/>
              </a:rPr>
              <a:t>آموزشي</a:t>
            </a:r>
            <a:r>
              <a:rPr lang="fa-IR" sz="4800" b="1" dirty="0" smtClean="0">
                <a:cs typeface="B Nazanin" pitchFamily="2" charset="-78"/>
              </a:rPr>
              <a:t/>
            </a:r>
            <a:br>
              <a:rPr lang="fa-IR" sz="4800" b="1" dirty="0" smtClean="0">
                <a:cs typeface="B Nazanin" pitchFamily="2" charset="-78"/>
              </a:rPr>
            </a:br>
            <a:r>
              <a:rPr lang="fa-IR" sz="4800" b="1" dirty="0" smtClean="0">
                <a:cs typeface="B Nazanin" pitchFamily="2" charset="-78"/>
              </a:rPr>
              <a:t> رشته </a:t>
            </a:r>
            <a:r>
              <a:rPr lang="fa-IR" sz="4800" b="1" dirty="0" err="1" smtClean="0">
                <a:cs typeface="B Nazanin" pitchFamily="2" charset="-78"/>
              </a:rPr>
              <a:t>مهندسي</a:t>
            </a:r>
            <a:r>
              <a:rPr lang="fa-IR" sz="4800" b="1" dirty="0" smtClean="0">
                <a:cs typeface="B Nazanin" pitchFamily="2" charset="-78"/>
              </a:rPr>
              <a:t> </a:t>
            </a:r>
            <a:r>
              <a:rPr lang="fa-IR" sz="4800" b="1" dirty="0" err="1" smtClean="0">
                <a:cs typeface="B Nazanin" pitchFamily="2" charset="-78"/>
              </a:rPr>
              <a:t>صنايع</a:t>
            </a:r>
            <a:r>
              <a:rPr lang="fa-IR" sz="4800" b="1" dirty="0" smtClean="0">
                <a:cs typeface="B Nazanin" pitchFamily="2" charset="-78"/>
              </a:rPr>
              <a:t/>
            </a:r>
            <a:br>
              <a:rPr lang="fa-IR" sz="4800" b="1" dirty="0" smtClean="0">
                <a:cs typeface="B Nazanin" pitchFamily="2" charset="-78"/>
              </a:rPr>
            </a:br>
            <a:r>
              <a:rPr lang="fa-IR" sz="3600" b="1" dirty="0" smtClean="0">
                <a:cs typeface="B Nazanin" pitchFamily="2" charset="-78"/>
              </a:rPr>
              <a:t> در مقطع </a:t>
            </a:r>
            <a:r>
              <a:rPr lang="fa-IR" sz="3600" b="1" dirty="0" err="1" smtClean="0">
                <a:cs typeface="B Nazanin" pitchFamily="2" charset="-78"/>
              </a:rPr>
              <a:t>كارشناسي</a:t>
            </a:r>
            <a:r>
              <a:rPr lang="fa-IR" sz="3600" b="1" dirty="0" smtClean="0">
                <a:cs typeface="B Nazanin" pitchFamily="2" charset="-78"/>
              </a:rPr>
              <a:t> ارشد</a:t>
            </a:r>
            <a:endParaRPr lang="en-US" sz="4800" b="1" dirty="0">
              <a:cs typeface="B Nazanin" pitchFamily="2" charset="-78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5943600" cy="4525963"/>
          </a:xfrm>
        </p:spPr>
        <p:txBody>
          <a:bodyPr/>
          <a:lstStyle/>
          <a:p>
            <a:pPr algn="just"/>
            <a:r>
              <a:rPr lang="fa-IR" dirty="0" smtClean="0"/>
              <a:t>در </a:t>
            </a:r>
            <a:r>
              <a:rPr lang="fa-IR" dirty="0"/>
              <a:t>سال 1355 </a:t>
            </a:r>
            <a:r>
              <a:rPr lang="fa-IR" dirty="0" smtClean="0"/>
              <a:t>گروه </a:t>
            </a:r>
            <a:r>
              <a:rPr lang="fa-IR" dirty="0" err="1"/>
              <a:t>مستقلي</a:t>
            </a:r>
            <a:r>
              <a:rPr lang="fa-IR" dirty="0"/>
              <a:t> تحت عنوان </a:t>
            </a:r>
            <a:r>
              <a:rPr lang="fa-IR" dirty="0" err="1"/>
              <a:t>مهندسي</a:t>
            </a:r>
            <a:r>
              <a:rPr lang="fa-IR" dirty="0"/>
              <a:t> </a:t>
            </a:r>
            <a:r>
              <a:rPr lang="fa-IR" dirty="0" err="1"/>
              <a:t>صنايع</a:t>
            </a:r>
            <a:r>
              <a:rPr lang="fa-IR" dirty="0"/>
              <a:t> در </a:t>
            </a:r>
            <a:r>
              <a:rPr lang="fa-IR" dirty="0" smtClean="0"/>
              <a:t>دانشگاه </a:t>
            </a:r>
            <a:r>
              <a:rPr lang="fa-IR" dirty="0" err="1"/>
              <a:t>تشكيل</a:t>
            </a:r>
            <a:r>
              <a:rPr lang="fa-IR" dirty="0"/>
              <a:t> شد. </a:t>
            </a:r>
            <a:endParaRPr lang="fa-IR" dirty="0" smtClean="0"/>
          </a:p>
          <a:p>
            <a:pPr algn="just"/>
            <a:endParaRPr lang="fa-IR" dirty="0" smtClean="0"/>
          </a:p>
          <a:p>
            <a:pPr algn="just"/>
            <a:r>
              <a:rPr lang="fa-IR" dirty="0" err="1" smtClean="0"/>
              <a:t>اولين</a:t>
            </a:r>
            <a:r>
              <a:rPr lang="fa-IR" dirty="0" smtClean="0"/>
              <a:t> </a:t>
            </a:r>
            <a:r>
              <a:rPr lang="fa-IR" dirty="0"/>
              <a:t>گروه فارغ‌التحصيلان </a:t>
            </a:r>
            <a:r>
              <a:rPr lang="fa-IR" dirty="0" err="1"/>
              <a:t>دانشكده</a:t>
            </a:r>
            <a:r>
              <a:rPr lang="fa-IR" dirty="0"/>
              <a:t> </a:t>
            </a:r>
            <a:r>
              <a:rPr lang="fa-IR" dirty="0" err="1"/>
              <a:t>مهندسي</a:t>
            </a:r>
            <a:r>
              <a:rPr lang="fa-IR" dirty="0"/>
              <a:t> </a:t>
            </a:r>
            <a:r>
              <a:rPr lang="fa-IR" dirty="0" err="1" smtClean="0"/>
              <a:t>صنايع</a:t>
            </a:r>
            <a:r>
              <a:rPr lang="en-US" dirty="0" smtClean="0"/>
              <a:t> </a:t>
            </a:r>
            <a:r>
              <a:rPr lang="fa-IR" dirty="0" smtClean="0"/>
              <a:t>پلي‌تكنيك </a:t>
            </a:r>
            <a:r>
              <a:rPr lang="fa-IR" dirty="0"/>
              <a:t>در سال 1362 وارد جامعه </a:t>
            </a:r>
            <a:r>
              <a:rPr lang="fa-IR" dirty="0" err="1"/>
              <a:t>صنعتي</a:t>
            </a:r>
            <a:r>
              <a:rPr lang="fa-IR" dirty="0"/>
              <a:t> </a:t>
            </a:r>
            <a:r>
              <a:rPr lang="fa-IR" dirty="0" err="1"/>
              <a:t>كشور</a:t>
            </a:r>
            <a:r>
              <a:rPr lang="fa-IR" dirty="0"/>
              <a:t> </a:t>
            </a:r>
            <a:r>
              <a:rPr lang="fa-IR" dirty="0" err="1"/>
              <a:t>گرديد</a:t>
            </a:r>
            <a:r>
              <a:rPr lang="fa-IR" dirty="0" smtClean="0"/>
              <a:t>.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cs typeface="B Titr" pitchFamily="2" charset="-78"/>
              </a:rPr>
              <a:t>تاريخچه</a:t>
            </a:r>
            <a:r>
              <a:rPr lang="fa-IR" sz="3600" b="1" dirty="0" smtClean="0">
                <a:cs typeface="B Titr" pitchFamily="2" charset="-78"/>
              </a:rPr>
              <a:t> </a:t>
            </a:r>
            <a:r>
              <a:rPr lang="fa-IR" sz="3600" b="1" dirty="0" err="1" smtClean="0">
                <a:cs typeface="B Titr" pitchFamily="2" charset="-78"/>
              </a:rPr>
              <a:t>دانشكده</a:t>
            </a:r>
            <a:r>
              <a:rPr lang="fa-IR" sz="3600" b="1" dirty="0" smtClean="0">
                <a:cs typeface="B Titr" pitchFamily="2" charset="-78"/>
              </a:rPr>
              <a:t> </a:t>
            </a:r>
            <a:r>
              <a:rPr lang="fa-IR" sz="3600" b="1" dirty="0" err="1" smtClean="0">
                <a:cs typeface="B Titr" pitchFamily="2" charset="-78"/>
              </a:rPr>
              <a:t>مهندسي</a:t>
            </a:r>
            <a:r>
              <a:rPr lang="fa-IR" sz="3600" b="1" dirty="0" smtClean="0">
                <a:cs typeface="B Titr" pitchFamily="2" charset="-78"/>
              </a:rPr>
              <a:t> </a:t>
            </a:r>
            <a:r>
              <a:rPr lang="fa-IR" sz="3600" b="1" dirty="0" err="1" smtClean="0">
                <a:cs typeface="B Titr" pitchFamily="2" charset="-78"/>
              </a:rPr>
              <a:t>صنايع</a:t>
            </a:r>
            <a:endParaRPr lang="en-US" sz="3600" b="1" dirty="0">
              <a:cs typeface="B Titr" pitchFamily="2" charset="-78"/>
            </a:endParaRPr>
          </a:p>
        </p:txBody>
      </p:sp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6096000" cy="4525963"/>
          </a:xfrm>
        </p:spPr>
        <p:txBody>
          <a:bodyPr>
            <a:normAutofit fontScale="92500" lnSpcReduction="10000"/>
          </a:bodyPr>
          <a:lstStyle/>
          <a:p>
            <a:r>
              <a:rPr lang="fa-IR" sz="4000" b="1" dirty="0" smtClean="0"/>
              <a:t>مقطع </a:t>
            </a:r>
            <a:r>
              <a:rPr lang="fa-IR" sz="4000" b="1" dirty="0" err="1" smtClean="0"/>
              <a:t>كارشناسي</a:t>
            </a:r>
            <a:r>
              <a:rPr lang="fa-IR" sz="4000" b="1" dirty="0" smtClean="0"/>
              <a:t> ارشد</a:t>
            </a:r>
          </a:p>
          <a:p>
            <a:pPr lvl="1"/>
            <a:r>
              <a:rPr lang="fa-IR" sz="3600" b="1" dirty="0" err="1" smtClean="0"/>
              <a:t>مهندسي</a:t>
            </a:r>
            <a:r>
              <a:rPr lang="fa-IR" sz="3600" b="1" dirty="0" smtClean="0"/>
              <a:t> </a:t>
            </a:r>
            <a:r>
              <a:rPr lang="fa-IR" sz="3600" b="1" dirty="0" err="1" smtClean="0"/>
              <a:t>صنايع</a:t>
            </a:r>
            <a:endParaRPr lang="fa-IR" sz="3600" b="1" dirty="0" smtClean="0"/>
          </a:p>
          <a:p>
            <a:pPr lvl="1"/>
            <a:r>
              <a:rPr lang="fa-IR" sz="3600" b="1" dirty="0" err="1" smtClean="0"/>
              <a:t>مديريت</a:t>
            </a:r>
            <a:r>
              <a:rPr lang="fa-IR" sz="3600" b="1" dirty="0" smtClean="0"/>
              <a:t> </a:t>
            </a:r>
            <a:r>
              <a:rPr lang="fa-IR" sz="3600" b="1" dirty="0" err="1" smtClean="0"/>
              <a:t>سيستم</a:t>
            </a:r>
            <a:r>
              <a:rPr lang="fa-IR" sz="3600" b="1" dirty="0" smtClean="0"/>
              <a:t> و بهره </a:t>
            </a:r>
            <a:r>
              <a:rPr lang="fa-IR" sz="3600" b="1" dirty="0" err="1" smtClean="0"/>
              <a:t>وري</a:t>
            </a:r>
            <a:endParaRPr lang="fa-IR" sz="3600" b="1" dirty="0" smtClean="0"/>
          </a:p>
          <a:p>
            <a:pPr lvl="1"/>
            <a:r>
              <a:rPr lang="fa-IR" sz="3600" b="1" dirty="0" err="1"/>
              <a:t>مهندسي</a:t>
            </a:r>
            <a:r>
              <a:rPr lang="fa-IR" sz="3600" b="1" dirty="0"/>
              <a:t> </a:t>
            </a:r>
            <a:r>
              <a:rPr lang="fa-IR" sz="3600" b="1" dirty="0" err="1" smtClean="0"/>
              <a:t>سيستم</a:t>
            </a:r>
            <a:r>
              <a:rPr lang="fa-IR" sz="3600" b="1" dirty="0" smtClean="0"/>
              <a:t> </a:t>
            </a:r>
            <a:r>
              <a:rPr lang="fa-IR" sz="3600" b="1" dirty="0" err="1" smtClean="0"/>
              <a:t>هاي</a:t>
            </a:r>
            <a:r>
              <a:rPr lang="fa-IR" sz="3600" b="1" dirty="0" smtClean="0"/>
              <a:t> </a:t>
            </a:r>
            <a:r>
              <a:rPr lang="fa-IR" sz="3600" b="1" dirty="0" err="1"/>
              <a:t>اجتماعي</a:t>
            </a:r>
            <a:r>
              <a:rPr lang="fa-IR" sz="3600" b="1" dirty="0"/>
              <a:t> </a:t>
            </a:r>
            <a:r>
              <a:rPr lang="fa-IR" sz="3600" b="1" dirty="0" err="1"/>
              <a:t>اقتصادي</a:t>
            </a:r>
            <a:r>
              <a:rPr lang="fa-IR" sz="3600" b="1" dirty="0"/>
              <a:t> </a:t>
            </a:r>
            <a:endParaRPr lang="fa-IR" sz="3600" b="1" dirty="0" smtClean="0"/>
          </a:p>
          <a:p>
            <a:pPr lvl="1"/>
            <a:r>
              <a:rPr lang="fa-IR" sz="3600" b="1" dirty="0"/>
              <a:t>مهندسی مالی</a:t>
            </a:r>
            <a:endParaRPr lang="en-US" sz="3600" b="1" dirty="0"/>
          </a:p>
          <a:p>
            <a:pPr lvl="1"/>
            <a:r>
              <a:rPr lang="fa-IR" sz="3600" b="1" dirty="0"/>
              <a:t>مدیریت نوآوری و فناوری</a:t>
            </a:r>
            <a:endParaRPr lang="en-US" sz="3600" b="1" dirty="0"/>
          </a:p>
          <a:p>
            <a:pPr lvl="1"/>
            <a:r>
              <a:rPr lang="fa-IR" sz="3600" b="1" dirty="0"/>
              <a:t>مدیریت </a:t>
            </a:r>
            <a:r>
              <a:rPr lang="fa-IR" sz="3600" b="1" dirty="0" err="1"/>
              <a:t>لجستیک</a:t>
            </a:r>
            <a:r>
              <a:rPr lang="fa-IR" sz="3600" b="1" dirty="0"/>
              <a:t> و زنجیره تامین </a:t>
            </a:r>
            <a:endParaRPr lang="en-US" sz="3600" b="1" dirty="0"/>
          </a:p>
          <a:p>
            <a:pPr lvl="1"/>
            <a:endParaRPr lang="fa-IR" sz="3600" b="1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گرايش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آموزشي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رشته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صنايع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7239000" cy="838200"/>
          </a:xfrm>
        </p:spPr>
        <p:txBody>
          <a:bodyPr>
            <a:normAutofit/>
          </a:bodyPr>
          <a:lstStyle/>
          <a:p>
            <a:pPr algn="r"/>
            <a:r>
              <a:rPr lang="fa-IR" sz="3600" dirty="0" smtClean="0"/>
              <a:t>مقطع </a:t>
            </a:r>
            <a:r>
              <a:rPr lang="fa-IR" sz="3600" dirty="0" err="1" smtClean="0"/>
              <a:t>كارشناسي</a:t>
            </a:r>
            <a:r>
              <a:rPr lang="fa-IR" sz="3600" dirty="0" smtClean="0"/>
              <a:t> ارشد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گرايش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آموزشي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رشته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صنايع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2438400"/>
          <a:ext cx="6553200" cy="350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780"/>
                <a:gridCol w="5416420"/>
              </a:tblGrid>
              <a:tr h="701040"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96 نفر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kern="1200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گرایش مهندسی صنایع</a:t>
                      </a:r>
                      <a:endParaRPr lang="en-US" sz="4000" b="1" dirty="0">
                        <a:solidFill>
                          <a:schemeClr val="bg1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64 نفر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kern="1200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گرایش مهندسی سیستم‌های اقتصادی اجتماعی</a:t>
                      </a:r>
                      <a:endParaRPr lang="en-US" sz="4000" b="1" dirty="0">
                        <a:solidFill>
                          <a:schemeClr val="bg1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38 نفر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kern="1200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گرایش مدیریت سیستم و بهره‌وری</a:t>
                      </a:r>
                      <a:endParaRPr lang="en-US" sz="4000" b="1" dirty="0">
                        <a:solidFill>
                          <a:schemeClr val="bg1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23 نفر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kern="1200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گرایش مهندسی مالی</a:t>
                      </a:r>
                      <a:endParaRPr lang="en-US" sz="4000" b="1" dirty="0">
                        <a:solidFill>
                          <a:schemeClr val="bg1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63 </a:t>
                      </a: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</a:t>
                      </a:r>
                      <a:r>
                        <a:rPr lang="fa-IR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نفر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kern="1200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گرایش مجازی مدیریت سیستم و بهره‌وری</a:t>
                      </a:r>
                      <a:endParaRPr lang="en-US" sz="4000" b="1" dirty="0">
                        <a:solidFill>
                          <a:schemeClr val="bg1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ar-SA" dirty="0"/>
              <a:t>كشف و بررسي مشكلات واحدهاي صنعتي و ساير مؤسسات و سازمانها.</a:t>
            </a:r>
            <a:endParaRPr lang="en-US" sz="1800" dirty="0"/>
          </a:p>
          <a:p>
            <a:pPr lvl="0"/>
            <a:r>
              <a:rPr lang="ar-SA" dirty="0"/>
              <a:t>جستجوي ارتباط منطقي بين اجزاي انواع </a:t>
            </a:r>
            <a:r>
              <a:rPr lang="ar-SA" dirty="0" smtClean="0"/>
              <a:t>سيستم</a:t>
            </a:r>
            <a:r>
              <a:rPr lang="fa-IR" dirty="0" smtClean="0"/>
              <a:t> </a:t>
            </a:r>
            <a:r>
              <a:rPr lang="ar-SA" dirty="0" smtClean="0"/>
              <a:t>هاي </a:t>
            </a:r>
            <a:r>
              <a:rPr lang="ar-SA" dirty="0"/>
              <a:t>توليد و غيرتوليدي.</a:t>
            </a:r>
            <a:endParaRPr lang="en-US" sz="1800" dirty="0"/>
          </a:p>
          <a:p>
            <a:pPr lvl="0"/>
            <a:r>
              <a:rPr lang="ar-SA" dirty="0"/>
              <a:t>برنامه‌ريزي و ارائه مدل جهت كسب بهترين بازدهي از كاركرد </a:t>
            </a:r>
            <a:r>
              <a:rPr lang="ar-SA" dirty="0" smtClean="0"/>
              <a:t>سيستم</a:t>
            </a:r>
            <a:r>
              <a:rPr lang="fa-IR" dirty="0" smtClean="0"/>
              <a:t> </a:t>
            </a:r>
            <a:r>
              <a:rPr lang="ar-SA" dirty="0" smtClean="0"/>
              <a:t>ها</a:t>
            </a:r>
            <a:r>
              <a:rPr lang="ar-SA" dirty="0"/>
              <a:t>.</a:t>
            </a:r>
            <a:endParaRPr lang="en-US" sz="1800" dirty="0"/>
          </a:p>
          <a:p>
            <a:pPr lvl="0"/>
            <a:r>
              <a:rPr lang="ar-SA" dirty="0"/>
              <a:t>كنترل </a:t>
            </a:r>
            <a:r>
              <a:rPr lang="ar-SA" dirty="0" smtClean="0"/>
              <a:t>سيستم</a:t>
            </a:r>
            <a:r>
              <a:rPr lang="fa-IR" dirty="0" smtClean="0"/>
              <a:t> </a:t>
            </a:r>
            <a:r>
              <a:rPr lang="ar-SA" dirty="0" smtClean="0"/>
              <a:t>ها </a:t>
            </a:r>
            <a:r>
              <a:rPr lang="ar-SA" dirty="0"/>
              <a:t>جهت پي‌گيري نواقص و ارائه مدل مطلوب و نهايي.</a:t>
            </a:r>
            <a:endParaRPr lang="en-US" sz="1800" dirty="0"/>
          </a:p>
          <a:p>
            <a:pPr lvl="0"/>
            <a:r>
              <a:rPr lang="ar-SA" dirty="0"/>
              <a:t>برنامه‌ريزي و شركت در اجراي پروژه‌هاي تحقيقاتي صنعتي.</a:t>
            </a:r>
            <a:endParaRPr lang="en-US" sz="1800" dirty="0"/>
          </a:p>
          <a:p>
            <a:pPr lvl="0"/>
            <a:r>
              <a:rPr lang="ar-SA" dirty="0"/>
              <a:t>ارائه الگوهاي مناسب براي طراحي واحدهاي توليدي عظيم كشور.</a:t>
            </a:r>
            <a:endParaRPr lang="en-US" sz="1800" dirty="0"/>
          </a:p>
          <a:p>
            <a:pPr lvl="1"/>
            <a:endParaRPr lang="fa-IR" sz="36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گرايش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مهندسي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صنايع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ar-SA" dirty="0"/>
              <a:t>تصدي مديريت واحدهاي صنعتي.</a:t>
            </a:r>
            <a:endParaRPr lang="en-US" sz="1800" dirty="0"/>
          </a:p>
          <a:p>
            <a:pPr lvl="0"/>
            <a:r>
              <a:rPr lang="ar-SA" dirty="0"/>
              <a:t>تجزيه و تحليل مشكلات و نارسائيهاي مديريت واحدهاي صنعتي و ارائه طريق براي بهبود مديريت.</a:t>
            </a:r>
            <a:endParaRPr lang="en-US" sz="1800" dirty="0"/>
          </a:p>
          <a:p>
            <a:pPr lvl="0"/>
            <a:r>
              <a:rPr lang="ar-SA" dirty="0"/>
              <a:t>انجام تحقيق و بررسي در زمينه روشهاي مديريت و بهبود اين روشها با توجه به شرايط كشور.</a:t>
            </a:r>
            <a:endParaRPr lang="en-US" sz="1800" dirty="0"/>
          </a:p>
          <a:p>
            <a:pPr lvl="1"/>
            <a:endParaRPr lang="fa-IR" sz="36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گرايش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مديريت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سيستم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و بهره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وري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ar-SA" dirty="0"/>
              <a:t>انجام امور برنامه‌ريزي در دوائر مختلف برنامه‌ريزي.</a:t>
            </a:r>
            <a:endParaRPr lang="en-US" sz="1800" dirty="0"/>
          </a:p>
          <a:p>
            <a:pPr lvl="0"/>
            <a:r>
              <a:rPr lang="ar-SA" dirty="0"/>
              <a:t>طراحي و بررسي سيستمهاي مختلف با درنظر گرفتن ابعاد مختلف آن و با توجه به نيازها، اولويتها و امكانات جامعه.</a:t>
            </a:r>
            <a:endParaRPr lang="en-US" sz="1800" dirty="0"/>
          </a:p>
          <a:p>
            <a:pPr lvl="1"/>
            <a:endParaRPr lang="fa-IR" sz="36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گرايش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مهندسي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سيستم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اقتصادي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-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اجتماعي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0" y="533400"/>
            <a:ext cx="8077200" cy="5715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800" b="1" dirty="0" err="1" smtClean="0">
                <a:cs typeface="B Nazanin" pitchFamily="2" charset="-78"/>
              </a:rPr>
              <a:t>گرايش</a:t>
            </a:r>
            <a:r>
              <a:rPr lang="fa-IR" sz="4800" b="1" dirty="0" smtClean="0">
                <a:cs typeface="B Nazanin" pitchFamily="2" charset="-78"/>
              </a:rPr>
              <a:t> </a:t>
            </a:r>
            <a:r>
              <a:rPr lang="fa-IR" sz="4800" b="1" dirty="0" err="1" smtClean="0">
                <a:cs typeface="B Nazanin" pitchFamily="2" charset="-78"/>
              </a:rPr>
              <a:t>هاي</a:t>
            </a:r>
            <a:r>
              <a:rPr lang="fa-IR" sz="4800" b="1" dirty="0" smtClean="0">
                <a:cs typeface="B Nazanin" pitchFamily="2" charset="-78"/>
              </a:rPr>
              <a:t> </a:t>
            </a:r>
            <a:r>
              <a:rPr lang="fa-IR" sz="4800" b="1" dirty="0" err="1" smtClean="0">
                <a:cs typeface="B Nazanin" pitchFamily="2" charset="-78"/>
              </a:rPr>
              <a:t>آموزشي</a:t>
            </a:r>
            <a:r>
              <a:rPr lang="fa-IR" sz="4800" b="1" dirty="0" smtClean="0">
                <a:cs typeface="B Nazanin" pitchFamily="2" charset="-78"/>
              </a:rPr>
              <a:t/>
            </a:r>
            <a:br>
              <a:rPr lang="fa-IR" sz="4800" b="1" dirty="0" smtClean="0">
                <a:cs typeface="B Nazanin" pitchFamily="2" charset="-78"/>
              </a:rPr>
            </a:br>
            <a:r>
              <a:rPr lang="fa-IR" sz="4800" b="1" dirty="0" smtClean="0">
                <a:cs typeface="B Nazanin" pitchFamily="2" charset="-78"/>
              </a:rPr>
              <a:t> رشته </a:t>
            </a:r>
            <a:r>
              <a:rPr lang="fa-IR" sz="4800" b="1" dirty="0" err="1" smtClean="0">
                <a:cs typeface="B Nazanin" pitchFamily="2" charset="-78"/>
              </a:rPr>
              <a:t>مهندسي</a:t>
            </a:r>
            <a:r>
              <a:rPr lang="fa-IR" sz="4800" b="1" dirty="0" smtClean="0">
                <a:cs typeface="B Nazanin" pitchFamily="2" charset="-78"/>
              </a:rPr>
              <a:t> </a:t>
            </a:r>
            <a:r>
              <a:rPr lang="fa-IR" sz="4800" b="1" dirty="0" err="1" smtClean="0">
                <a:cs typeface="B Nazanin" pitchFamily="2" charset="-78"/>
              </a:rPr>
              <a:t>صنايع</a:t>
            </a:r>
            <a:r>
              <a:rPr lang="fa-IR" sz="4800" b="1" dirty="0" smtClean="0">
                <a:cs typeface="B Nazanin" pitchFamily="2" charset="-78"/>
              </a:rPr>
              <a:t/>
            </a:r>
            <a:br>
              <a:rPr lang="fa-IR" sz="4800" b="1" dirty="0" smtClean="0">
                <a:cs typeface="B Nazanin" pitchFamily="2" charset="-78"/>
              </a:rPr>
            </a:br>
            <a:r>
              <a:rPr lang="fa-IR" sz="3600" b="1" dirty="0" smtClean="0">
                <a:cs typeface="B Nazanin" pitchFamily="2" charset="-78"/>
              </a:rPr>
              <a:t> در مقطع </a:t>
            </a:r>
            <a:r>
              <a:rPr lang="fa-IR" sz="3600" b="1" dirty="0" err="1" smtClean="0">
                <a:cs typeface="B Nazanin" pitchFamily="2" charset="-78"/>
              </a:rPr>
              <a:t>دكترا</a:t>
            </a:r>
            <a:endParaRPr lang="en-US" sz="4800" b="1" dirty="0">
              <a:cs typeface="B Nazanin" pitchFamily="2" charset="-78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4000" dirty="0" smtClean="0"/>
              <a:t>مقطع </a:t>
            </a:r>
            <a:r>
              <a:rPr lang="fa-IR" sz="4000" dirty="0" err="1" smtClean="0"/>
              <a:t>دكترا</a:t>
            </a:r>
            <a:endParaRPr lang="fa-IR" sz="4000" dirty="0" smtClean="0"/>
          </a:p>
          <a:p>
            <a:pPr lvl="1"/>
            <a:r>
              <a:rPr lang="fa-IR" sz="3600" dirty="0" err="1" smtClean="0"/>
              <a:t>دانشكده</a:t>
            </a:r>
            <a:r>
              <a:rPr lang="fa-IR" sz="3600" dirty="0" smtClean="0"/>
              <a:t> مهندس </a:t>
            </a:r>
            <a:r>
              <a:rPr lang="fa-IR" sz="3600" dirty="0" err="1" smtClean="0"/>
              <a:t>صنايع</a:t>
            </a:r>
            <a:r>
              <a:rPr lang="fa-IR" sz="3600" dirty="0" smtClean="0"/>
              <a:t> در دوره </a:t>
            </a:r>
            <a:r>
              <a:rPr lang="fa-IR" sz="3600" dirty="0" err="1"/>
              <a:t>دكتري</a:t>
            </a:r>
            <a:r>
              <a:rPr lang="fa-IR" sz="3600" dirty="0"/>
              <a:t> </a:t>
            </a:r>
            <a:r>
              <a:rPr lang="fa-IR" sz="3600" dirty="0" err="1"/>
              <a:t>داراي</a:t>
            </a:r>
            <a:r>
              <a:rPr lang="fa-IR" sz="3600" dirty="0"/>
              <a:t> </a:t>
            </a:r>
            <a:r>
              <a:rPr lang="fa-IR" sz="3600" dirty="0" err="1"/>
              <a:t>يك</a:t>
            </a:r>
            <a:r>
              <a:rPr lang="fa-IR" sz="3600" dirty="0"/>
              <a:t> </a:t>
            </a:r>
            <a:r>
              <a:rPr lang="fa-IR" sz="3600" dirty="0" err="1"/>
              <a:t>گرايش</a:t>
            </a:r>
            <a:r>
              <a:rPr lang="fa-IR" sz="3600" dirty="0"/>
              <a:t> </a:t>
            </a:r>
            <a:r>
              <a:rPr lang="fa-IR" sz="3600" dirty="0" smtClean="0"/>
              <a:t>((</a:t>
            </a:r>
            <a:r>
              <a:rPr lang="fa-IR" sz="3600" dirty="0" err="1" smtClean="0"/>
              <a:t>مهندسي</a:t>
            </a:r>
            <a:r>
              <a:rPr lang="fa-IR" sz="3600" dirty="0" smtClean="0"/>
              <a:t> </a:t>
            </a:r>
            <a:r>
              <a:rPr lang="fa-IR" sz="3600" dirty="0" err="1" smtClean="0"/>
              <a:t>صنايع</a:t>
            </a:r>
            <a:r>
              <a:rPr lang="fa-IR" sz="3600" dirty="0" smtClean="0"/>
              <a:t>)) </a:t>
            </a:r>
            <a:r>
              <a:rPr lang="fa-IR" sz="3600" dirty="0"/>
              <a:t>مي‌باشد.</a:t>
            </a:r>
            <a:endParaRPr lang="en-US" sz="3600" dirty="0"/>
          </a:p>
          <a:p>
            <a:pPr lvl="1"/>
            <a:endParaRPr lang="fa-IR" sz="36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گرايش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آموزشي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رشته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صنايع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0" y="533400"/>
            <a:ext cx="8077200" cy="5715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800" b="1" dirty="0" err="1" smtClean="0">
                <a:cs typeface="B Nazanin" pitchFamily="2" charset="-78"/>
              </a:rPr>
              <a:t>فعاليت</a:t>
            </a:r>
            <a:r>
              <a:rPr lang="fa-IR" sz="4800" b="1" dirty="0" smtClean="0">
                <a:cs typeface="B Nazanin" pitchFamily="2" charset="-78"/>
              </a:rPr>
              <a:t> </a:t>
            </a:r>
            <a:r>
              <a:rPr lang="fa-IR" sz="4800" b="1" dirty="0" err="1" smtClean="0">
                <a:cs typeface="B Nazanin" pitchFamily="2" charset="-78"/>
              </a:rPr>
              <a:t>هاي</a:t>
            </a:r>
            <a:r>
              <a:rPr lang="fa-IR" sz="4800" b="1" dirty="0" smtClean="0">
                <a:cs typeface="B Nazanin" pitchFamily="2" charset="-78"/>
              </a:rPr>
              <a:t> </a:t>
            </a:r>
            <a:r>
              <a:rPr lang="fa-IR" sz="4800" b="1" dirty="0" err="1" smtClean="0">
                <a:cs typeface="B Nazanin" pitchFamily="2" charset="-78"/>
              </a:rPr>
              <a:t>پژوهشي</a:t>
            </a:r>
            <a:r>
              <a:rPr lang="fa-IR" sz="4800" b="1" dirty="0" smtClean="0">
                <a:cs typeface="B Nazanin" pitchFamily="2" charset="-78"/>
              </a:rPr>
              <a:t> </a:t>
            </a:r>
            <a:r>
              <a:rPr lang="fa-IR" sz="4800" b="1" dirty="0" err="1" smtClean="0">
                <a:cs typeface="B Nazanin" pitchFamily="2" charset="-78"/>
              </a:rPr>
              <a:t>دانشكده</a:t>
            </a:r>
            <a:endParaRPr lang="en-US" sz="4800" b="1" dirty="0">
              <a:cs typeface="B Nazanin" pitchFamily="2" charset="-78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فعاليت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پژوهشي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دانشكده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err="1" smtClean="0">
                <a:cs typeface="B Titr" pitchFamily="2" charset="-78"/>
              </a:rPr>
              <a:t>فعاليت هاي پژوهشي دانشكده</a:t>
            </a:r>
            <a:endParaRPr lang="en-US" sz="3200" b="1" dirty="0" err="1" smtClean="0">
              <a:cs typeface="B Titr" pitchFamily="2" charset="-7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153400" cy="475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b="1" dirty="0" smtClean="0"/>
              <a:t>از سال 1367 </a:t>
            </a:r>
            <a:r>
              <a:rPr lang="fa-IR" b="1" dirty="0" err="1" smtClean="0"/>
              <a:t>پذيرش</a:t>
            </a:r>
            <a:r>
              <a:rPr lang="fa-IR" b="1" dirty="0" smtClean="0"/>
              <a:t> دانشجو در دوره </a:t>
            </a:r>
            <a:r>
              <a:rPr lang="fa-IR" b="1" dirty="0" err="1" smtClean="0"/>
              <a:t>كارشناسي</a:t>
            </a:r>
            <a:r>
              <a:rPr lang="fa-IR" b="1" dirty="0" smtClean="0"/>
              <a:t> ارشد با دو </a:t>
            </a:r>
            <a:r>
              <a:rPr lang="fa-IR" b="1" dirty="0" err="1" smtClean="0"/>
              <a:t>گرايش</a:t>
            </a:r>
            <a:r>
              <a:rPr lang="fa-IR" b="1" dirty="0" smtClean="0"/>
              <a:t> </a:t>
            </a:r>
            <a:r>
              <a:rPr lang="fa-IR" b="1" dirty="0" err="1" smtClean="0"/>
              <a:t>مهندسي</a:t>
            </a:r>
            <a:r>
              <a:rPr lang="fa-IR" b="1" dirty="0" smtClean="0"/>
              <a:t> و </a:t>
            </a:r>
            <a:r>
              <a:rPr lang="fa-IR" b="1" dirty="0" err="1" smtClean="0"/>
              <a:t>مديريت</a:t>
            </a:r>
            <a:r>
              <a:rPr lang="fa-IR" b="1" dirty="0" smtClean="0"/>
              <a:t> </a:t>
            </a:r>
            <a:r>
              <a:rPr lang="fa-IR" b="1" dirty="0" err="1" smtClean="0"/>
              <a:t>صنايع</a:t>
            </a:r>
            <a:r>
              <a:rPr lang="fa-IR" b="1" dirty="0" smtClean="0"/>
              <a:t> آغاز </a:t>
            </a:r>
            <a:r>
              <a:rPr lang="fa-IR" b="1" dirty="0" err="1" smtClean="0"/>
              <a:t>گرديد</a:t>
            </a:r>
            <a:r>
              <a:rPr lang="fa-IR" b="1" dirty="0" smtClean="0"/>
              <a:t>.</a:t>
            </a:r>
          </a:p>
          <a:p>
            <a:pPr algn="just"/>
            <a:endParaRPr lang="fa-IR" b="1" dirty="0" smtClean="0"/>
          </a:p>
          <a:p>
            <a:pPr algn="just"/>
            <a:r>
              <a:rPr lang="fa-IR" b="1" dirty="0" smtClean="0"/>
              <a:t>در سال 1368 </a:t>
            </a:r>
            <a:r>
              <a:rPr lang="fa-IR" b="1" dirty="0" err="1" smtClean="0"/>
              <a:t>گرايش</a:t>
            </a:r>
            <a:r>
              <a:rPr lang="fa-IR" b="1" dirty="0" smtClean="0"/>
              <a:t> </a:t>
            </a:r>
            <a:r>
              <a:rPr lang="fa-IR" b="1" dirty="0" err="1" smtClean="0"/>
              <a:t>جديدي</a:t>
            </a:r>
            <a:r>
              <a:rPr lang="fa-IR" b="1" dirty="0" smtClean="0"/>
              <a:t> در دوره </a:t>
            </a:r>
            <a:r>
              <a:rPr lang="fa-IR" b="1" dirty="0" err="1" smtClean="0"/>
              <a:t>كارشناسي</a:t>
            </a:r>
            <a:r>
              <a:rPr lang="fa-IR" b="1" dirty="0" smtClean="0"/>
              <a:t> ارشد تحت عنوان ”برنامه‌ريزي </a:t>
            </a:r>
            <a:r>
              <a:rPr lang="fa-IR" b="1" dirty="0" err="1" smtClean="0"/>
              <a:t>سيستمها”</a:t>
            </a:r>
            <a:r>
              <a:rPr lang="fa-IR" b="1" dirty="0" smtClean="0"/>
              <a:t> </a:t>
            </a:r>
            <a:r>
              <a:rPr lang="fa-IR" b="1" dirty="0" err="1" smtClean="0"/>
              <a:t>ايجاد</a:t>
            </a:r>
            <a:r>
              <a:rPr lang="fa-IR" b="1" dirty="0" smtClean="0"/>
              <a:t> </a:t>
            </a:r>
            <a:r>
              <a:rPr lang="fa-IR" b="1" dirty="0" err="1" smtClean="0"/>
              <a:t>گرديد</a:t>
            </a:r>
            <a:r>
              <a:rPr lang="fa-IR" b="1" dirty="0" smtClean="0"/>
              <a:t>.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تاريخچه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دانشكده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مهندسي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صنايع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فعاليت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پژوهشي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دانشكده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82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فعاليت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پژوهشي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دانشكده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53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فعاليت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پژوهشي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دانشكده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05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فعاليت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پژوهشي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دانشكده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82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فعاليت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پژوهشي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دانشكده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82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فعاليت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پژوهشي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دانشكده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05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13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فعاليت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پژوهشي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دانشكده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b="1" dirty="0" err="1" smtClean="0"/>
              <a:t>جوايز</a:t>
            </a:r>
            <a:r>
              <a:rPr lang="fa-IR" b="1" dirty="0" smtClean="0"/>
              <a:t> </a:t>
            </a:r>
            <a:r>
              <a:rPr lang="fa-IR" b="1" dirty="0" err="1" smtClean="0"/>
              <a:t>اهدايي</a:t>
            </a:r>
            <a:r>
              <a:rPr lang="fa-IR" b="1" dirty="0" smtClean="0"/>
              <a:t> به </a:t>
            </a:r>
            <a:r>
              <a:rPr lang="fa-IR" b="1" dirty="0" err="1" smtClean="0"/>
              <a:t>اساتيد</a:t>
            </a:r>
            <a:r>
              <a:rPr lang="fa-IR" b="1" dirty="0" smtClean="0"/>
              <a:t> </a:t>
            </a:r>
            <a:r>
              <a:rPr lang="fa-IR" b="1" dirty="0" err="1" smtClean="0"/>
              <a:t>دانشكده</a:t>
            </a:r>
            <a:r>
              <a:rPr lang="fa-IR" b="1" dirty="0" smtClean="0"/>
              <a:t>:</a:t>
            </a:r>
          </a:p>
          <a:p>
            <a:pPr lvl="1">
              <a:lnSpc>
                <a:spcPct val="150000"/>
              </a:lnSpc>
              <a:buFontTx/>
              <a:buChar char="-"/>
              <a:defRPr/>
            </a:pPr>
            <a:r>
              <a:rPr lang="fa-IR" dirty="0" smtClean="0"/>
              <a:t>استاد پژوهشگر نمونه دانشگاه سال 1383</a:t>
            </a:r>
          </a:p>
          <a:p>
            <a:pPr lvl="1">
              <a:lnSpc>
                <a:spcPct val="150000"/>
              </a:lnSpc>
              <a:buFontTx/>
              <a:buChar char="-"/>
              <a:defRPr/>
            </a:pPr>
            <a:r>
              <a:rPr lang="fa-IR" dirty="0" smtClean="0"/>
              <a:t>استاد پژوهشگر نمونه دانشگاه سال 1385</a:t>
            </a:r>
            <a:endParaRPr lang="en-US" dirty="0" smtClean="0"/>
          </a:p>
          <a:p>
            <a:pPr lvl="1">
              <a:lnSpc>
                <a:spcPct val="150000"/>
              </a:lnSpc>
              <a:buFontTx/>
              <a:buChar char="-"/>
              <a:defRPr/>
            </a:pPr>
            <a:r>
              <a:rPr lang="fa-IR" dirty="0" smtClean="0"/>
              <a:t>استاد پژوهشگر نمونه بسیجی کشور در سال 1386</a:t>
            </a:r>
          </a:p>
          <a:p>
            <a:pPr lvl="1">
              <a:lnSpc>
                <a:spcPct val="150000"/>
              </a:lnSpc>
              <a:buFontTx/>
              <a:buChar char="-"/>
              <a:defRPr/>
            </a:pPr>
            <a:r>
              <a:rPr lang="fa-IR" dirty="0" smtClean="0"/>
              <a:t>اعطای پایه تشویقی بخاطر </a:t>
            </a:r>
            <a:r>
              <a:rPr lang="fa-IR" dirty="0" err="1" smtClean="0"/>
              <a:t>ارايه</a:t>
            </a:r>
            <a:r>
              <a:rPr lang="fa-IR" dirty="0" smtClean="0"/>
              <a:t> 3 مقاله </a:t>
            </a:r>
            <a:r>
              <a:rPr lang="en-US" dirty="0" smtClean="0"/>
              <a:t>ISI</a:t>
            </a:r>
            <a:r>
              <a:rPr lang="fa-IR" dirty="0" smtClean="0"/>
              <a:t> در سال 1386 </a:t>
            </a:r>
          </a:p>
          <a:p>
            <a:pPr lvl="1">
              <a:lnSpc>
                <a:spcPct val="150000"/>
              </a:lnSpc>
              <a:buFontTx/>
              <a:buChar char="-"/>
              <a:defRPr/>
            </a:pPr>
            <a:r>
              <a:rPr lang="fa-IR" dirty="0" smtClean="0"/>
              <a:t>محقق برجسته جوان دانشگاه در سال 1387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فعاليت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پژوهشي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دانشكده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525963"/>
          </a:xfrm>
        </p:spPr>
        <p:txBody>
          <a:bodyPr>
            <a:normAutofit/>
          </a:bodyPr>
          <a:lstStyle/>
          <a:p>
            <a:r>
              <a:rPr lang="fa-IR" b="1" dirty="0" err="1" smtClean="0"/>
              <a:t>همكاري</a:t>
            </a:r>
            <a:r>
              <a:rPr lang="fa-IR" b="1" dirty="0" smtClean="0"/>
              <a:t> در بر </a:t>
            </a:r>
            <a:r>
              <a:rPr lang="fa-IR" b="1" dirty="0" err="1" smtClean="0"/>
              <a:t>گزاري</a:t>
            </a:r>
            <a:r>
              <a:rPr lang="fa-IR" b="1" dirty="0" smtClean="0"/>
              <a:t> </a:t>
            </a:r>
            <a:r>
              <a:rPr lang="fa-IR" b="1" dirty="0" err="1" smtClean="0"/>
              <a:t>كنفرانس</a:t>
            </a:r>
            <a:r>
              <a:rPr lang="fa-IR" b="1" dirty="0" smtClean="0"/>
              <a:t> </a:t>
            </a:r>
            <a:r>
              <a:rPr lang="fa-IR" b="1" dirty="0" err="1" smtClean="0"/>
              <a:t>هاي</a:t>
            </a:r>
            <a:r>
              <a:rPr lang="fa-IR" b="1" dirty="0" smtClean="0"/>
              <a:t> </a:t>
            </a:r>
            <a:r>
              <a:rPr lang="fa-IR" b="1" dirty="0" err="1" smtClean="0"/>
              <a:t>علمي</a:t>
            </a:r>
            <a:r>
              <a:rPr lang="fa-IR" b="1" dirty="0" smtClean="0"/>
              <a:t>:</a:t>
            </a:r>
          </a:p>
          <a:p>
            <a:pPr lvl="1">
              <a:lnSpc>
                <a:spcPct val="150000"/>
              </a:lnSpc>
              <a:defRPr/>
            </a:pPr>
            <a:r>
              <a:rPr lang="fa-IR" dirty="0" smtClean="0"/>
              <a:t>کنفرانس مهندسی صنایع</a:t>
            </a:r>
            <a:endParaRPr lang="en-US" dirty="0" smtClean="0"/>
          </a:p>
          <a:p>
            <a:pPr lvl="1">
              <a:lnSpc>
                <a:spcPct val="150000"/>
              </a:lnSpc>
              <a:defRPr/>
            </a:pPr>
            <a:r>
              <a:rPr lang="fa-IR" dirty="0" smtClean="0"/>
              <a:t>کنفرانس مدیریت</a:t>
            </a:r>
            <a:endParaRPr lang="en-US" dirty="0" smtClean="0"/>
          </a:p>
          <a:p>
            <a:pPr lvl="1">
              <a:lnSpc>
                <a:spcPct val="150000"/>
              </a:lnSpc>
              <a:defRPr/>
            </a:pPr>
            <a:r>
              <a:rPr lang="fa-IR" dirty="0" smtClean="0"/>
              <a:t>کنفرانس </a:t>
            </a:r>
            <a:r>
              <a:rPr lang="fa-IR" dirty="0" err="1" smtClean="0"/>
              <a:t>لجستیک</a:t>
            </a:r>
            <a:r>
              <a:rPr lang="fa-IR" dirty="0" smtClean="0"/>
              <a:t> و زنجیره تأمین</a:t>
            </a:r>
          </a:p>
          <a:p>
            <a:pPr lvl="1">
              <a:lnSpc>
                <a:spcPct val="150000"/>
              </a:lnSpc>
              <a:defRPr/>
            </a:pPr>
            <a:r>
              <a:rPr lang="fa-IR" dirty="0" smtClean="0"/>
              <a:t>کنفرانس داده کاوی</a:t>
            </a:r>
          </a:p>
          <a:p>
            <a:pPr lvl="1">
              <a:lnSpc>
                <a:spcPct val="150000"/>
              </a:lnSpc>
              <a:defRPr/>
            </a:pPr>
            <a:r>
              <a:rPr lang="fa-IR" dirty="0" smtClean="0"/>
              <a:t>کنفرانس نگهداری و تعمیرات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فعاليت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پژوهشي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دانشكده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b="1" dirty="0" err="1" smtClean="0"/>
              <a:t>همكاري</a:t>
            </a:r>
            <a:r>
              <a:rPr lang="fa-IR" b="1" dirty="0" smtClean="0"/>
              <a:t> در انتشار </a:t>
            </a:r>
            <a:r>
              <a:rPr lang="fa-IR" b="1" dirty="0" err="1" smtClean="0"/>
              <a:t>نشريات</a:t>
            </a:r>
            <a:r>
              <a:rPr lang="fa-IR" b="1" dirty="0" smtClean="0"/>
              <a:t> </a:t>
            </a:r>
            <a:r>
              <a:rPr lang="fa-IR" b="1" dirty="0" err="1" smtClean="0"/>
              <a:t>علمي</a:t>
            </a:r>
            <a:r>
              <a:rPr lang="fa-IR" b="1" dirty="0" smtClean="0"/>
              <a:t>:</a:t>
            </a:r>
          </a:p>
          <a:p>
            <a:pPr lvl="1">
              <a:lnSpc>
                <a:spcPct val="150000"/>
              </a:lnSpc>
              <a:defRPr/>
            </a:pPr>
            <a:r>
              <a:rPr lang="fa-IR" dirty="0" smtClean="0"/>
              <a:t>نشریه علمی پژوهشی امیرکبیر</a:t>
            </a:r>
            <a:endParaRPr lang="en-US" dirty="0" smtClean="0"/>
          </a:p>
          <a:p>
            <a:pPr lvl="1">
              <a:lnSpc>
                <a:spcPct val="150000"/>
              </a:lnSpc>
              <a:defRPr/>
            </a:pPr>
            <a:r>
              <a:rPr lang="fa-IR" dirty="0" smtClean="0"/>
              <a:t>نشریه علمی پژوهشی  </a:t>
            </a:r>
            <a:r>
              <a:rPr lang="en-US" dirty="0" smtClean="0"/>
              <a:t>JISE</a:t>
            </a:r>
            <a:r>
              <a:rPr lang="fa-IR" dirty="0" smtClean="0"/>
              <a:t>  </a:t>
            </a:r>
            <a:endParaRPr lang="en-US" dirty="0" smtClean="0"/>
          </a:p>
          <a:p>
            <a:pPr lvl="1">
              <a:lnSpc>
                <a:spcPct val="150000"/>
              </a:lnSpc>
              <a:defRPr/>
            </a:pPr>
            <a:r>
              <a:rPr lang="fa-IR" dirty="0" smtClean="0"/>
              <a:t>نشریه علمی پژوهشی </a:t>
            </a:r>
            <a:r>
              <a:rPr lang="en-US" dirty="0" smtClean="0"/>
              <a:t>Journal of operations research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a-IR" dirty="0" smtClean="0"/>
              <a:t> </a:t>
            </a:r>
            <a:endParaRPr lang="en-US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lnSpc>
                <a:spcPct val="150000"/>
              </a:lnSpc>
              <a:buFontTx/>
              <a:buChar char="-"/>
              <a:defRPr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0" y="533400"/>
            <a:ext cx="8077200" cy="5715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800" b="1" dirty="0" err="1" smtClean="0">
                <a:cs typeface="B Nazanin" pitchFamily="2" charset="-78"/>
              </a:rPr>
              <a:t>اعضاي</a:t>
            </a:r>
            <a:r>
              <a:rPr lang="fa-IR" sz="4800" b="1" dirty="0" smtClean="0">
                <a:cs typeface="B Nazanin" pitchFamily="2" charset="-78"/>
              </a:rPr>
              <a:t> </a:t>
            </a:r>
            <a:r>
              <a:rPr lang="fa-IR" sz="4800" b="1" dirty="0" err="1" smtClean="0">
                <a:cs typeface="B Nazanin" pitchFamily="2" charset="-78"/>
              </a:rPr>
              <a:t>هيئت</a:t>
            </a:r>
            <a:r>
              <a:rPr lang="fa-IR" sz="4800" b="1" dirty="0" smtClean="0">
                <a:cs typeface="B Nazanin" pitchFamily="2" charset="-78"/>
              </a:rPr>
              <a:t> </a:t>
            </a:r>
            <a:r>
              <a:rPr lang="fa-IR" sz="4800" b="1" dirty="0" err="1" smtClean="0">
                <a:cs typeface="B Nazanin" pitchFamily="2" charset="-78"/>
              </a:rPr>
              <a:t>علمي</a:t>
            </a:r>
            <a:r>
              <a:rPr lang="fa-IR" sz="4800" b="1" dirty="0" smtClean="0">
                <a:cs typeface="B Nazanin" pitchFamily="2" charset="-78"/>
              </a:rPr>
              <a:t> </a:t>
            </a:r>
            <a:r>
              <a:rPr lang="fa-IR" sz="4800" b="1" dirty="0" err="1" smtClean="0">
                <a:cs typeface="B Nazanin" pitchFamily="2" charset="-78"/>
              </a:rPr>
              <a:t>دانشكده</a:t>
            </a:r>
            <a:endParaRPr lang="en-US" sz="4800" b="1" dirty="0">
              <a:cs typeface="B Nazanin" pitchFamily="2" charset="-78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dirty="0" smtClean="0"/>
              <a:t>در </a:t>
            </a:r>
            <a:r>
              <a:rPr lang="fa-IR" dirty="0"/>
              <a:t>سال 1370 به لحاظ </a:t>
            </a:r>
            <a:r>
              <a:rPr lang="fa-IR" dirty="0" err="1"/>
              <a:t>اهميت</a:t>
            </a:r>
            <a:r>
              <a:rPr lang="fa-IR" dirty="0"/>
              <a:t> و لزوم ارتباط </a:t>
            </a:r>
            <a:r>
              <a:rPr lang="fa-IR" dirty="0" err="1"/>
              <a:t>قوي</a:t>
            </a:r>
            <a:r>
              <a:rPr lang="fa-IR" dirty="0"/>
              <a:t> و منسجم دانشگاه با صنعت و انجام </a:t>
            </a:r>
            <a:r>
              <a:rPr lang="fa-IR" dirty="0" err="1"/>
              <a:t>تحقيقات</a:t>
            </a:r>
            <a:r>
              <a:rPr lang="fa-IR" dirty="0"/>
              <a:t> و مطالعات</a:t>
            </a:r>
            <a:r>
              <a:rPr lang="fa-IR" dirty="0" smtClean="0"/>
              <a:t>،</a:t>
            </a:r>
            <a:r>
              <a:rPr lang="fa-IR" dirty="0" err="1" smtClean="0"/>
              <a:t>”</a:t>
            </a:r>
            <a:r>
              <a:rPr lang="fa-IR" dirty="0" err="1"/>
              <a:t>مركز</a:t>
            </a:r>
            <a:r>
              <a:rPr lang="fa-IR" dirty="0"/>
              <a:t> </a:t>
            </a:r>
            <a:r>
              <a:rPr lang="fa-IR" dirty="0" err="1"/>
              <a:t>تحقيقات</a:t>
            </a:r>
            <a:r>
              <a:rPr lang="fa-IR" dirty="0"/>
              <a:t> </a:t>
            </a:r>
            <a:r>
              <a:rPr lang="fa-IR" dirty="0" err="1"/>
              <a:t>مهندسي</a:t>
            </a:r>
            <a:r>
              <a:rPr lang="fa-IR" dirty="0"/>
              <a:t> </a:t>
            </a:r>
            <a:r>
              <a:rPr lang="fa-IR" dirty="0" err="1"/>
              <a:t>صنايع</a:t>
            </a:r>
            <a:r>
              <a:rPr lang="fa-IR" dirty="0"/>
              <a:t> و بهره‌وري” </a:t>
            </a:r>
            <a:r>
              <a:rPr lang="fa-IR" dirty="0" err="1" smtClean="0"/>
              <a:t>تاسيس</a:t>
            </a:r>
            <a:r>
              <a:rPr lang="fa-IR" dirty="0" smtClean="0"/>
              <a:t> </a:t>
            </a:r>
            <a:r>
              <a:rPr lang="fa-IR" dirty="0" err="1" smtClean="0"/>
              <a:t>گرديد</a:t>
            </a:r>
            <a:r>
              <a:rPr lang="fa-IR" dirty="0" smtClean="0"/>
              <a:t>.</a:t>
            </a:r>
          </a:p>
          <a:p>
            <a:pPr algn="just"/>
            <a:endParaRPr lang="fa-IR" dirty="0" smtClean="0"/>
          </a:p>
          <a:p>
            <a:pPr algn="just"/>
            <a:r>
              <a:rPr lang="fa-IR" dirty="0" smtClean="0"/>
              <a:t>مهرماه </a:t>
            </a:r>
            <a:r>
              <a:rPr lang="fa-IR" dirty="0"/>
              <a:t>73 </a:t>
            </a:r>
            <a:r>
              <a:rPr lang="fa-IR" dirty="0" err="1" smtClean="0"/>
              <a:t>پذيرش</a:t>
            </a:r>
            <a:r>
              <a:rPr lang="fa-IR" dirty="0" smtClean="0"/>
              <a:t> </a:t>
            </a:r>
            <a:r>
              <a:rPr lang="fa-IR" dirty="0" err="1" smtClean="0"/>
              <a:t>دانشجوي</a:t>
            </a:r>
            <a:r>
              <a:rPr lang="fa-IR" dirty="0" smtClean="0"/>
              <a:t> </a:t>
            </a:r>
            <a:r>
              <a:rPr lang="fa-IR" dirty="0" err="1" smtClean="0"/>
              <a:t>دكترا</a:t>
            </a:r>
            <a:r>
              <a:rPr lang="fa-IR" dirty="0" smtClean="0"/>
              <a:t> در </a:t>
            </a:r>
            <a:r>
              <a:rPr lang="fa-IR" dirty="0" err="1" smtClean="0"/>
              <a:t>دانشكده</a:t>
            </a:r>
            <a:r>
              <a:rPr lang="fa-IR" dirty="0"/>
              <a:t> </a:t>
            </a:r>
            <a:r>
              <a:rPr lang="fa-IR" dirty="0" smtClean="0"/>
              <a:t>آغاز </a:t>
            </a:r>
            <a:r>
              <a:rPr lang="fa-IR" dirty="0" err="1" smtClean="0"/>
              <a:t>گرديد</a:t>
            </a:r>
            <a:r>
              <a:rPr lang="fa-IR" dirty="0" smtClean="0"/>
              <a:t>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تاريخچه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دانشكده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مهندسي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صنايع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029200" cy="4525963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a-IR" b="1" dirty="0" err="1" smtClean="0"/>
              <a:t>دكتر</a:t>
            </a:r>
            <a:r>
              <a:rPr lang="fa-IR" b="1" dirty="0" smtClean="0"/>
              <a:t> </a:t>
            </a:r>
            <a:r>
              <a:rPr lang="fa-IR" b="1" dirty="0" err="1" smtClean="0"/>
              <a:t>امير</a:t>
            </a:r>
            <a:r>
              <a:rPr lang="fa-IR" b="1" dirty="0" smtClean="0"/>
              <a:t> </a:t>
            </a:r>
            <a:r>
              <a:rPr lang="fa-IR" b="1" dirty="0" err="1" smtClean="0"/>
              <a:t>احمدي</a:t>
            </a:r>
            <a:r>
              <a:rPr lang="fa-IR" b="1" dirty="0" smtClean="0"/>
              <a:t> </a:t>
            </a:r>
            <a:r>
              <a:rPr lang="fa-IR" b="1" dirty="0" err="1" smtClean="0"/>
              <a:t>جاويد</a:t>
            </a:r>
            <a:endParaRPr lang="fa-IR" b="1" dirty="0" smtClean="0"/>
          </a:p>
          <a:p>
            <a:pPr lvl="1"/>
            <a:r>
              <a:rPr lang="fa-IR" dirty="0" smtClean="0"/>
              <a:t>زمينه </a:t>
            </a:r>
            <a:r>
              <a:rPr lang="fa-IR" dirty="0" smtClean="0"/>
              <a:t>هاي تخصصي:</a:t>
            </a:r>
            <a:endParaRPr lang="fa-IR" dirty="0"/>
          </a:p>
          <a:p>
            <a:pPr lvl="3"/>
            <a:r>
              <a:rPr lang="fa-IR" dirty="0" err="1" smtClean="0"/>
              <a:t>بهينه</a:t>
            </a:r>
            <a:r>
              <a:rPr lang="fa-IR" dirty="0" smtClean="0"/>
              <a:t> </a:t>
            </a:r>
            <a:r>
              <a:rPr lang="fa-IR" dirty="0" err="1"/>
              <a:t>سازي</a:t>
            </a:r>
            <a:endParaRPr lang="en-US" dirty="0"/>
          </a:p>
          <a:p>
            <a:pPr lvl="3"/>
            <a:r>
              <a:rPr lang="fa-IR" dirty="0" smtClean="0"/>
              <a:t>مدل </a:t>
            </a:r>
            <a:r>
              <a:rPr lang="fa-IR" dirty="0" err="1"/>
              <a:t>سازي</a:t>
            </a:r>
            <a:r>
              <a:rPr lang="fa-IR" dirty="0"/>
              <a:t> </a:t>
            </a:r>
            <a:r>
              <a:rPr lang="fa-IR" dirty="0" err="1"/>
              <a:t>تصادفي</a:t>
            </a:r>
            <a:endParaRPr lang="en-US" dirty="0"/>
          </a:p>
          <a:p>
            <a:pPr lvl="3"/>
            <a:r>
              <a:rPr lang="fa-IR" dirty="0" smtClean="0"/>
              <a:t>سبد </a:t>
            </a:r>
            <a:r>
              <a:rPr lang="fa-IR" dirty="0"/>
              <a:t>سهام</a:t>
            </a:r>
            <a:endParaRPr lang="en-US" dirty="0"/>
          </a:p>
          <a:p>
            <a:pPr lvl="3"/>
            <a:r>
              <a:rPr lang="fa-IR" dirty="0" err="1" smtClean="0"/>
              <a:t>بهينه</a:t>
            </a:r>
            <a:r>
              <a:rPr lang="fa-IR" dirty="0" smtClean="0"/>
              <a:t> </a:t>
            </a:r>
            <a:r>
              <a:rPr lang="fa-IR" dirty="0" err="1"/>
              <a:t>سازي</a:t>
            </a:r>
            <a:r>
              <a:rPr lang="fa-IR" dirty="0"/>
              <a:t> استوار</a:t>
            </a:r>
            <a:endParaRPr lang="en-US" dirty="0"/>
          </a:p>
          <a:p>
            <a:pPr lvl="3"/>
            <a:r>
              <a:rPr lang="fa-IR" dirty="0" smtClean="0"/>
              <a:t>بهينه‌سازي </a:t>
            </a:r>
            <a:r>
              <a:rPr lang="fa-IR" dirty="0" err="1"/>
              <a:t>تصادفي</a:t>
            </a:r>
            <a:endParaRPr lang="en-US" dirty="0"/>
          </a:p>
          <a:p>
            <a:pPr lvl="3"/>
            <a:r>
              <a:rPr lang="fa-IR" dirty="0" smtClean="0"/>
              <a:t>آمار و احتمالات</a:t>
            </a:r>
            <a:endParaRPr lang="en-US" dirty="0"/>
          </a:p>
          <a:p>
            <a:pPr lvl="3"/>
            <a:r>
              <a:rPr lang="fa-IR" dirty="0" err="1" smtClean="0"/>
              <a:t>تحقيق</a:t>
            </a:r>
            <a:r>
              <a:rPr lang="fa-IR" dirty="0" smtClean="0"/>
              <a:t> </a:t>
            </a:r>
            <a:r>
              <a:rPr lang="fa-IR" dirty="0"/>
              <a:t>در </a:t>
            </a:r>
            <a:r>
              <a:rPr lang="fa-IR" dirty="0" err="1"/>
              <a:t>عمليات</a:t>
            </a:r>
            <a:endParaRPr lang="en-US" dirty="0"/>
          </a:p>
          <a:p>
            <a:pPr lvl="3"/>
            <a:endParaRPr lang="fa-IR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اعضاي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هيئت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علمي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دانشكده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  <p:pic>
        <p:nvPicPr>
          <p:cNvPr id="4" name="Picture 3" descr="ahmadi_jav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000" y="1600200"/>
            <a:ext cx="2295000" cy="2286000"/>
          </a:xfrm>
          <a:prstGeom prst="rect">
            <a:avLst/>
          </a:prstGeom>
        </p:spPr>
      </p:pic>
    </p:spTree>
  </p:cSld>
  <p:clrMapOvr>
    <a:masterClrMapping/>
  </p:clrMapOvr>
  <p:transition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029200" cy="4525963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a-IR" b="1" dirty="0" smtClean="0"/>
              <a:t>دكتر عباس احمدی</a:t>
            </a:r>
          </a:p>
          <a:p>
            <a:pPr lvl="1"/>
            <a:r>
              <a:rPr lang="fa-IR" dirty="0" smtClean="0"/>
              <a:t>زمينه </a:t>
            </a:r>
            <a:r>
              <a:rPr lang="fa-IR" dirty="0" smtClean="0"/>
              <a:t>هاي تخصصي:</a:t>
            </a:r>
            <a:endParaRPr lang="fa-IR" dirty="0"/>
          </a:p>
          <a:p>
            <a:pPr lvl="3"/>
            <a:r>
              <a:rPr lang="fa-IR" dirty="0" smtClean="0"/>
              <a:t>تحلیلی و طراحی سیستم ها</a:t>
            </a:r>
            <a:endParaRPr lang="en-US" dirty="0"/>
          </a:p>
          <a:p>
            <a:pPr lvl="3"/>
            <a:r>
              <a:rPr lang="fa-IR" dirty="0" smtClean="0"/>
              <a:t>فناوری اطلاعات</a:t>
            </a:r>
            <a:endParaRPr lang="en-US" dirty="0"/>
          </a:p>
          <a:p>
            <a:pPr lvl="3"/>
            <a:r>
              <a:rPr lang="fa-IR" dirty="0" smtClean="0"/>
              <a:t>مدیریت داده و داده کاوی</a:t>
            </a:r>
            <a:endParaRPr lang="en-US" dirty="0"/>
          </a:p>
          <a:p>
            <a:pPr lvl="3"/>
            <a:r>
              <a:rPr lang="fa-IR" dirty="0" smtClean="0"/>
              <a:t>سیستم های هوشمند</a:t>
            </a:r>
            <a:endParaRPr lang="en-US" dirty="0"/>
          </a:p>
          <a:p>
            <a:pPr lvl="3"/>
            <a:r>
              <a:rPr lang="fa-IR" dirty="0" smtClean="0"/>
              <a:t>مدیریت زنجیره تامین</a:t>
            </a:r>
            <a:endParaRPr lang="en-US" dirty="0"/>
          </a:p>
          <a:p>
            <a:pPr lvl="3"/>
            <a:r>
              <a:rPr lang="fa-IR" dirty="0" smtClean="0"/>
              <a:t>شبیه سازی سیستم ها</a:t>
            </a:r>
            <a:endParaRPr lang="en-US" dirty="0"/>
          </a:p>
          <a:p>
            <a:pPr lvl="3"/>
            <a:endParaRPr lang="fa-IR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اعضاي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هيئت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علمي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دانشكده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  <p:pic>
        <p:nvPicPr>
          <p:cNvPr id="1026" name="Picture 2" descr="DSCN12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1828800" cy="24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029200" cy="4525963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a-IR" b="1" dirty="0" err="1" smtClean="0"/>
              <a:t>دكتر</a:t>
            </a:r>
            <a:r>
              <a:rPr lang="fa-IR" b="1" dirty="0" smtClean="0"/>
              <a:t> </a:t>
            </a:r>
            <a:r>
              <a:rPr lang="fa-IR" b="1" dirty="0" err="1" smtClean="0"/>
              <a:t>اكبر</a:t>
            </a:r>
            <a:r>
              <a:rPr lang="fa-IR" b="1" dirty="0" smtClean="0"/>
              <a:t> </a:t>
            </a:r>
            <a:r>
              <a:rPr lang="fa-IR" b="1" dirty="0" err="1" smtClean="0"/>
              <a:t>اصفهاني</a:t>
            </a:r>
            <a:r>
              <a:rPr lang="fa-IR" b="1" dirty="0" smtClean="0"/>
              <a:t> پور</a:t>
            </a:r>
          </a:p>
          <a:p>
            <a:pPr lvl="1"/>
            <a:r>
              <a:rPr lang="fa-IR" dirty="0" smtClean="0"/>
              <a:t>زمينه </a:t>
            </a:r>
            <a:r>
              <a:rPr lang="fa-IR" dirty="0" smtClean="0"/>
              <a:t>هاي تخصصي:</a:t>
            </a:r>
          </a:p>
          <a:p>
            <a:pPr lvl="3"/>
            <a:r>
              <a:rPr lang="fa-IR" dirty="0" err="1" smtClean="0"/>
              <a:t>سيستمهاي</a:t>
            </a:r>
            <a:r>
              <a:rPr lang="fa-IR" dirty="0" smtClean="0"/>
              <a:t> </a:t>
            </a:r>
            <a:r>
              <a:rPr lang="fa-IR" dirty="0" err="1"/>
              <a:t>اطلاعاتي</a:t>
            </a:r>
            <a:r>
              <a:rPr lang="fa-IR" dirty="0"/>
              <a:t> </a:t>
            </a:r>
            <a:r>
              <a:rPr lang="en-US" dirty="0"/>
              <a:t>MIS</a:t>
            </a:r>
            <a:r>
              <a:rPr lang="fa-IR" dirty="0"/>
              <a:t> ، </a:t>
            </a:r>
            <a:r>
              <a:rPr lang="en-US" dirty="0"/>
              <a:t>DSS</a:t>
            </a:r>
            <a:r>
              <a:rPr lang="fa-IR" dirty="0"/>
              <a:t> ، </a:t>
            </a:r>
            <a:r>
              <a:rPr lang="en-US" dirty="0"/>
              <a:t>ERP</a:t>
            </a:r>
          </a:p>
          <a:p>
            <a:pPr lvl="3"/>
            <a:r>
              <a:rPr lang="fa-IR" dirty="0" err="1" smtClean="0"/>
              <a:t>فناوري</a:t>
            </a:r>
            <a:r>
              <a:rPr lang="fa-IR" dirty="0" smtClean="0"/>
              <a:t> </a:t>
            </a:r>
            <a:r>
              <a:rPr lang="fa-IR" dirty="0"/>
              <a:t>اطلاعات در </a:t>
            </a:r>
            <a:r>
              <a:rPr lang="fa-IR" dirty="0" err="1"/>
              <a:t>بازارهاي</a:t>
            </a:r>
            <a:r>
              <a:rPr lang="fa-IR" dirty="0"/>
              <a:t> </a:t>
            </a:r>
            <a:r>
              <a:rPr lang="fa-IR" dirty="0" err="1"/>
              <a:t>مالي</a:t>
            </a:r>
            <a:endParaRPr lang="en-US" dirty="0"/>
          </a:p>
          <a:p>
            <a:pPr lvl="3"/>
            <a:r>
              <a:rPr lang="fa-IR" dirty="0" err="1" smtClean="0"/>
              <a:t>مدلهاي</a:t>
            </a:r>
            <a:r>
              <a:rPr lang="fa-IR" dirty="0" smtClean="0"/>
              <a:t> </a:t>
            </a:r>
            <a:r>
              <a:rPr lang="fa-IR" dirty="0"/>
              <a:t>تصميم‌گيري در بورس</a:t>
            </a:r>
            <a:endParaRPr lang="en-US" dirty="0"/>
          </a:p>
          <a:p>
            <a:pPr lvl="3"/>
            <a:r>
              <a:rPr lang="fa-IR" dirty="0" err="1" smtClean="0"/>
              <a:t>مديريت</a:t>
            </a:r>
            <a:r>
              <a:rPr lang="fa-IR" dirty="0" smtClean="0"/>
              <a:t> </a:t>
            </a:r>
            <a:r>
              <a:rPr lang="fa-IR" dirty="0"/>
              <a:t>دانش</a:t>
            </a:r>
            <a:endParaRPr lang="en-US" dirty="0"/>
          </a:p>
          <a:p>
            <a:pPr lvl="1"/>
            <a:endParaRPr lang="fa-IR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اعضاي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هيئت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علمي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دانشكده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  <p:pic>
        <p:nvPicPr>
          <p:cNvPr id="4" name="Picture 3" descr="esfah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600200"/>
            <a:ext cx="1820008" cy="2286000"/>
          </a:xfrm>
          <a:prstGeom prst="rect">
            <a:avLst/>
          </a:prstGeom>
        </p:spPr>
      </p:pic>
    </p:spTree>
  </p:cSld>
  <p:clrMapOvr>
    <a:masterClrMapping/>
  </p:clrMapOvr>
  <p:transition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029200" cy="4525963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a-IR" b="1" dirty="0" err="1" smtClean="0"/>
              <a:t>دكتر</a:t>
            </a:r>
            <a:r>
              <a:rPr lang="fa-IR" b="1" dirty="0" smtClean="0"/>
              <a:t> عباس </a:t>
            </a:r>
            <a:r>
              <a:rPr lang="fa-IR" b="1" dirty="0" err="1" smtClean="0"/>
              <a:t>افرازه</a:t>
            </a:r>
            <a:endParaRPr lang="fa-IR" b="1" dirty="0" smtClean="0"/>
          </a:p>
          <a:p>
            <a:pPr lvl="1"/>
            <a:endParaRPr lang="en-US" dirty="0" smtClean="0"/>
          </a:p>
          <a:p>
            <a:pPr lvl="1"/>
            <a:r>
              <a:rPr lang="fa-IR" dirty="0" smtClean="0"/>
              <a:t>زمينه </a:t>
            </a:r>
            <a:r>
              <a:rPr lang="fa-IR" dirty="0" smtClean="0"/>
              <a:t>هاي تخصصي:</a:t>
            </a:r>
          </a:p>
          <a:p>
            <a:pPr lvl="3"/>
            <a:r>
              <a:rPr lang="fa-IR" dirty="0" err="1" smtClean="0"/>
              <a:t>مديريت</a:t>
            </a:r>
            <a:r>
              <a:rPr lang="fa-IR" dirty="0" smtClean="0"/>
              <a:t> </a:t>
            </a:r>
            <a:r>
              <a:rPr lang="fa-IR" dirty="0"/>
              <a:t>دانش</a:t>
            </a:r>
            <a:endParaRPr lang="en-US" dirty="0"/>
          </a:p>
          <a:p>
            <a:pPr lvl="3"/>
            <a:r>
              <a:rPr lang="fa-IR" dirty="0" err="1" smtClean="0"/>
              <a:t>مديريت</a:t>
            </a:r>
            <a:r>
              <a:rPr lang="fa-IR" dirty="0" smtClean="0"/>
              <a:t> </a:t>
            </a:r>
            <a:r>
              <a:rPr lang="fa-IR" dirty="0"/>
              <a:t>منابع </a:t>
            </a:r>
            <a:r>
              <a:rPr lang="fa-IR" dirty="0" err="1"/>
              <a:t>انساني</a:t>
            </a:r>
            <a:endParaRPr lang="en-US" dirty="0"/>
          </a:p>
          <a:p>
            <a:pPr lvl="3"/>
            <a:r>
              <a:rPr lang="fa-IR" dirty="0" err="1" smtClean="0"/>
              <a:t>مديريت</a:t>
            </a:r>
            <a:r>
              <a:rPr lang="fa-IR" dirty="0" smtClean="0"/>
              <a:t> </a:t>
            </a:r>
            <a:r>
              <a:rPr lang="fa-IR" dirty="0"/>
              <a:t>رفتار </a:t>
            </a:r>
            <a:r>
              <a:rPr lang="fa-IR" dirty="0" err="1"/>
              <a:t>سازماني</a:t>
            </a:r>
            <a:endParaRPr lang="en-US" dirty="0"/>
          </a:p>
          <a:p>
            <a:pPr lvl="3"/>
            <a:r>
              <a:rPr lang="fa-IR" dirty="0" err="1" smtClean="0"/>
              <a:t>مهندسي</a:t>
            </a:r>
            <a:r>
              <a:rPr lang="fa-IR" dirty="0" smtClean="0"/>
              <a:t> </a:t>
            </a:r>
            <a:r>
              <a:rPr lang="fa-IR" dirty="0"/>
              <a:t>مجدد و بهبود </a:t>
            </a:r>
            <a:r>
              <a:rPr lang="fa-IR" dirty="0" err="1"/>
              <a:t>فرآيندهاي</a:t>
            </a:r>
            <a:r>
              <a:rPr lang="fa-IR" dirty="0"/>
              <a:t> </a:t>
            </a:r>
            <a:r>
              <a:rPr lang="fa-IR" dirty="0" err="1"/>
              <a:t>کاري</a:t>
            </a:r>
            <a:endParaRPr lang="fa-IR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اعضاي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هيئت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علمي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دانشكده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  <p:pic>
        <p:nvPicPr>
          <p:cNvPr id="2050" name="Picture 2" descr="PIC_0037"/>
          <p:cNvPicPr>
            <a:picLocks noChangeAspect="1" noChangeArrowheads="1"/>
          </p:cNvPicPr>
          <p:nvPr/>
        </p:nvPicPr>
        <p:blipFill>
          <a:blip r:embed="rId2" cstate="print"/>
          <a:srcRect l="8305" t="8305" r="35986" b="8305"/>
          <a:stretch>
            <a:fillRect/>
          </a:stretch>
        </p:blipFill>
        <p:spPr bwMode="auto">
          <a:xfrm>
            <a:off x="887123" y="1600200"/>
            <a:ext cx="193227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029200" cy="4525963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a-IR" b="1" dirty="0" smtClean="0"/>
              <a:t>دكتر محسن اکبرپور شیرازی</a:t>
            </a:r>
          </a:p>
          <a:p>
            <a:pPr lvl="1"/>
            <a:endParaRPr lang="en-US" dirty="0" smtClean="0"/>
          </a:p>
          <a:p>
            <a:pPr lvl="1"/>
            <a:r>
              <a:rPr lang="fa-IR" dirty="0" smtClean="0"/>
              <a:t>زمينه </a:t>
            </a:r>
            <a:r>
              <a:rPr lang="fa-IR" dirty="0" smtClean="0"/>
              <a:t>هاي تخصصي:</a:t>
            </a:r>
          </a:p>
          <a:p>
            <a:pPr lvl="3"/>
            <a:r>
              <a:rPr lang="ar-SA" dirty="0" smtClean="0"/>
              <a:t>توسعه و كاربرد علم سيستم‌ها در شناسايي و حل مساله</a:t>
            </a:r>
            <a:endParaRPr lang="fa-IR" dirty="0" smtClean="0"/>
          </a:p>
          <a:p>
            <a:pPr lvl="3"/>
            <a:r>
              <a:rPr lang="ar-SA" dirty="0" smtClean="0"/>
              <a:t>تحليل و طراحي سيستم‌هاي ساختارمند</a:t>
            </a:r>
            <a:endParaRPr lang="en-US" dirty="0" smtClean="0"/>
          </a:p>
          <a:p>
            <a:pPr lvl="3"/>
            <a:r>
              <a:rPr lang="ar-SA" dirty="0" smtClean="0"/>
              <a:t>مدلسازي سيستم‌هاي پيچيده</a:t>
            </a:r>
            <a:endParaRPr lang="fa-IR" dirty="0" smtClean="0"/>
          </a:p>
          <a:p>
            <a:pPr lvl="3"/>
            <a:r>
              <a:rPr lang="ar-SA" dirty="0" smtClean="0"/>
              <a:t>برنامه‌ريزي استراتژيك</a:t>
            </a:r>
            <a:endParaRPr lang="en-US" dirty="0"/>
          </a:p>
          <a:p>
            <a:pPr lvl="3"/>
            <a:r>
              <a:rPr lang="ar-SA" dirty="0" smtClean="0"/>
              <a:t>مديريت و مهندسي  فرآيند</a:t>
            </a:r>
            <a:endParaRPr lang="fa-IR" dirty="0" smtClean="0"/>
          </a:p>
          <a:p>
            <a:pPr lvl="3"/>
            <a:r>
              <a:rPr lang="ar-SA" dirty="0" smtClean="0"/>
              <a:t>مديريت و مهندسي كيفيت</a:t>
            </a:r>
            <a:endParaRPr lang="fa-IR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اعضاي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هيئت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علمي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دانشكده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  <p:pic>
        <p:nvPicPr>
          <p:cNvPr id="2050" name="Picture 2" descr="PIC_003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14400" y="1600199"/>
            <a:ext cx="1899589" cy="253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029200" cy="4525963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a-IR" b="1" dirty="0" err="1" smtClean="0"/>
              <a:t>دكتر</a:t>
            </a:r>
            <a:r>
              <a:rPr lang="fa-IR" b="1" dirty="0" smtClean="0"/>
              <a:t> </a:t>
            </a:r>
            <a:r>
              <a:rPr lang="fa-IR" b="1" dirty="0" err="1"/>
              <a:t>مجيد</a:t>
            </a:r>
            <a:r>
              <a:rPr lang="fa-IR" b="1" dirty="0"/>
              <a:t> امين‌نيري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fa-IR" dirty="0" smtClean="0"/>
              <a:t>زمينه </a:t>
            </a:r>
            <a:r>
              <a:rPr lang="fa-IR" dirty="0" smtClean="0"/>
              <a:t>هاي تخصصي:</a:t>
            </a:r>
            <a:endParaRPr lang="fa-IR" dirty="0"/>
          </a:p>
          <a:p>
            <a:pPr lvl="3"/>
            <a:r>
              <a:rPr lang="fa-IR" dirty="0" smtClean="0"/>
              <a:t>اصلاح </a:t>
            </a:r>
            <a:r>
              <a:rPr lang="fa-IR" dirty="0" err="1"/>
              <a:t>کيفيت</a:t>
            </a:r>
            <a:r>
              <a:rPr lang="fa-IR" dirty="0"/>
              <a:t> با انجام کنترل </a:t>
            </a:r>
            <a:r>
              <a:rPr lang="fa-IR" dirty="0" err="1"/>
              <a:t>کيفيت</a:t>
            </a:r>
            <a:r>
              <a:rPr lang="fa-IR" dirty="0"/>
              <a:t> </a:t>
            </a:r>
            <a:r>
              <a:rPr lang="fa-IR" dirty="0" err="1"/>
              <a:t>آماري</a:t>
            </a:r>
            <a:endParaRPr lang="en-US" dirty="0"/>
          </a:p>
          <a:p>
            <a:pPr lvl="3"/>
            <a:r>
              <a:rPr lang="fa-IR" dirty="0" smtClean="0"/>
              <a:t>برنامه‌ريزي </a:t>
            </a:r>
            <a:r>
              <a:rPr lang="fa-IR" dirty="0" err="1"/>
              <a:t>توليد</a:t>
            </a:r>
            <a:r>
              <a:rPr lang="fa-IR" dirty="0"/>
              <a:t> </a:t>
            </a:r>
            <a:r>
              <a:rPr lang="en-US" dirty="0"/>
              <a:t>sequencing</a:t>
            </a:r>
            <a:r>
              <a:rPr lang="fa-IR" dirty="0"/>
              <a:t> </a:t>
            </a:r>
            <a:r>
              <a:rPr lang="fa-IR" dirty="0" err="1"/>
              <a:t>براي</a:t>
            </a:r>
            <a:r>
              <a:rPr lang="fa-IR" dirty="0"/>
              <a:t> </a:t>
            </a:r>
            <a:r>
              <a:rPr lang="fa-IR" dirty="0" err="1"/>
              <a:t>ماشين</a:t>
            </a:r>
            <a:r>
              <a:rPr lang="fa-IR" dirty="0"/>
              <a:t> </a:t>
            </a:r>
            <a:r>
              <a:rPr lang="en-US" dirty="0"/>
              <a:t>job shop or </a:t>
            </a:r>
            <a:r>
              <a:rPr lang="en-US" dirty="0" err="1"/>
              <a:t>flowshop</a:t>
            </a:r>
            <a:endParaRPr lang="en-US" dirty="0"/>
          </a:p>
          <a:p>
            <a:pPr lvl="3"/>
            <a:r>
              <a:rPr lang="fa-IR" dirty="0" err="1" smtClean="0"/>
              <a:t>تحقيقات</a:t>
            </a:r>
            <a:r>
              <a:rPr lang="fa-IR" dirty="0" smtClean="0"/>
              <a:t> </a:t>
            </a:r>
            <a:r>
              <a:rPr lang="fa-IR" dirty="0"/>
              <a:t>بازار</a:t>
            </a:r>
            <a:endParaRPr lang="en-US" dirty="0"/>
          </a:p>
          <a:p>
            <a:pPr lvl="3"/>
            <a:r>
              <a:rPr lang="fa-IR" dirty="0" err="1" smtClean="0"/>
              <a:t>آمارگيري</a:t>
            </a:r>
            <a:r>
              <a:rPr lang="fa-IR" dirty="0" smtClean="0"/>
              <a:t> </a:t>
            </a:r>
            <a:r>
              <a:rPr lang="fa-IR" dirty="0" err="1"/>
              <a:t>طرحهاي</a:t>
            </a:r>
            <a:r>
              <a:rPr lang="fa-IR" dirty="0"/>
              <a:t> </a:t>
            </a:r>
            <a:r>
              <a:rPr lang="fa-IR" dirty="0" err="1"/>
              <a:t>آماري</a:t>
            </a:r>
            <a:r>
              <a:rPr lang="fa-IR" dirty="0"/>
              <a:t> </a:t>
            </a:r>
            <a:r>
              <a:rPr lang="fa-IR" dirty="0" err="1"/>
              <a:t>برآوردهاي</a:t>
            </a:r>
            <a:r>
              <a:rPr lang="fa-IR" dirty="0"/>
              <a:t> </a:t>
            </a:r>
            <a:r>
              <a:rPr lang="fa-IR" dirty="0" err="1"/>
              <a:t>آماري</a:t>
            </a:r>
            <a:endParaRPr lang="en-US" dirty="0"/>
          </a:p>
          <a:p>
            <a:pPr lvl="3"/>
            <a:r>
              <a:rPr lang="fa-IR" dirty="0" smtClean="0"/>
              <a:t>استنتاج </a:t>
            </a:r>
            <a:r>
              <a:rPr lang="fa-IR" dirty="0" err="1"/>
              <a:t>آماري</a:t>
            </a:r>
            <a:endParaRPr lang="fa-IR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اعضاي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هيئت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علمي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دانشكده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  <p:pic>
        <p:nvPicPr>
          <p:cNvPr id="3074" name="Picture 2" descr="clip_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176980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029200" cy="4525963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a-IR" b="1" dirty="0" err="1" smtClean="0"/>
              <a:t>دكتر</a:t>
            </a:r>
            <a:r>
              <a:rPr lang="fa-IR" b="1" dirty="0" smtClean="0"/>
              <a:t> </a:t>
            </a:r>
            <a:r>
              <a:rPr lang="fa-IR" b="1" dirty="0" err="1" smtClean="0"/>
              <a:t>علي</a:t>
            </a:r>
            <a:r>
              <a:rPr lang="fa-IR" b="1" dirty="0" smtClean="0"/>
              <a:t> اصغر </a:t>
            </a:r>
            <a:r>
              <a:rPr lang="fa-IR" b="1" dirty="0" err="1" smtClean="0"/>
              <a:t>توفيق</a:t>
            </a:r>
            <a:endParaRPr lang="fa-IR" b="1" dirty="0"/>
          </a:p>
          <a:p>
            <a:pPr lvl="1"/>
            <a:r>
              <a:rPr lang="fa-IR" dirty="0" smtClean="0"/>
              <a:t>زمينه </a:t>
            </a:r>
            <a:r>
              <a:rPr lang="fa-IR" dirty="0" smtClean="0"/>
              <a:t>هاي تخصصي:</a:t>
            </a:r>
          </a:p>
          <a:p>
            <a:pPr lvl="3"/>
            <a:r>
              <a:rPr lang="fa-IR" dirty="0" smtClean="0"/>
              <a:t>طراحی </a:t>
            </a:r>
            <a:r>
              <a:rPr lang="fa-IR" dirty="0"/>
              <a:t>و توسعه نظامهای </a:t>
            </a:r>
            <a:r>
              <a:rPr lang="fa-IR" dirty="0" err="1"/>
              <a:t>ارزيابی</a:t>
            </a:r>
            <a:r>
              <a:rPr lang="fa-IR" dirty="0"/>
              <a:t> انطباق </a:t>
            </a:r>
            <a:r>
              <a:rPr lang="fa-IR" dirty="0" err="1"/>
              <a:t>کيقيت</a:t>
            </a:r>
            <a:endParaRPr lang="en-US" dirty="0"/>
          </a:p>
          <a:p>
            <a:pPr lvl="3"/>
            <a:r>
              <a:rPr lang="fa-IR" dirty="0" smtClean="0"/>
              <a:t>طراحی </a:t>
            </a:r>
            <a:r>
              <a:rPr lang="fa-IR" dirty="0" err="1"/>
              <a:t>سيستمهای</a:t>
            </a:r>
            <a:r>
              <a:rPr lang="fa-IR" dirty="0"/>
              <a:t> </a:t>
            </a:r>
            <a:r>
              <a:rPr lang="fa-IR" dirty="0" err="1"/>
              <a:t>مديريت</a:t>
            </a:r>
            <a:r>
              <a:rPr lang="fa-IR" dirty="0"/>
              <a:t> </a:t>
            </a:r>
            <a:r>
              <a:rPr lang="fa-IR" dirty="0" err="1"/>
              <a:t>کيفيت</a:t>
            </a:r>
            <a:r>
              <a:rPr lang="fa-IR" dirty="0"/>
              <a:t> جامع و مدلهای تعالی سازمانی و </a:t>
            </a:r>
            <a:r>
              <a:rPr lang="fa-IR" dirty="0" err="1"/>
              <a:t>ارزيابی</a:t>
            </a:r>
            <a:r>
              <a:rPr lang="fa-IR" dirty="0"/>
              <a:t> آنها</a:t>
            </a:r>
            <a:endParaRPr lang="en-US" dirty="0"/>
          </a:p>
          <a:p>
            <a:pPr lvl="3"/>
            <a:r>
              <a:rPr lang="fa-IR" dirty="0" smtClean="0"/>
              <a:t>مدلهای </a:t>
            </a:r>
            <a:r>
              <a:rPr lang="fa-IR" dirty="0"/>
              <a:t>توسعه </a:t>
            </a:r>
            <a:r>
              <a:rPr lang="fa-IR" dirty="0" err="1"/>
              <a:t>پايدار</a:t>
            </a:r>
            <a:r>
              <a:rPr lang="fa-IR" dirty="0"/>
              <a:t> بر مبنای استانداردهای ملی و </a:t>
            </a:r>
            <a:r>
              <a:rPr lang="fa-IR" dirty="0" err="1"/>
              <a:t>بين</a:t>
            </a:r>
            <a:r>
              <a:rPr lang="fa-IR" dirty="0"/>
              <a:t> </a:t>
            </a:r>
            <a:r>
              <a:rPr lang="fa-IR" dirty="0" err="1"/>
              <a:t>المللی</a:t>
            </a:r>
            <a:endParaRPr lang="en-US" dirty="0"/>
          </a:p>
          <a:p>
            <a:pPr lvl="3"/>
            <a:r>
              <a:rPr lang="fa-IR" dirty="0" err="1" smtClean="0"/>
              <a:t>راهبردها</a:t>
            </a:r>
            <a:r>
              <a:rPr lang="fa-IR" dirty="0" smtClean="0"/>
              <a:t> </a:t>
            </a:r>
            <a:r>
              <a:rPr lang="fa-IR" dirty="0"/>
              <a:t>و استراتژی های توسعه </a:t>
            </a:r>
            <a:r>
              <a:rPr lang="fa-IR" dirty="0" err="1"/>
              <a:t>کيفيت</a:t>
            </a:r>
            <a:endParaRPr lang="en-US" dirty="0"/>
          </a:p>
          <a:p>
            <a:pPr lvl="3"/>
            <a:r>
              <a:rPr lang="fa-IR" dirty="0" err="1" smtClean="0"/>
              <a:t>سيستمهای</a:t>
            </a:r>
            <a:r>
              <a:rPr lang="fa-IR" dirty="0" smtClean="0"/>
              <a:t> </a:t>
            </a:r>
            <a:r>
              <a:rPr lang="fa-IR" dirty="0" err="1"/>
              <a:t>توليد</a:t>
            </a:r>
            <a:r>
              <a:rPr lang="fa-IR" dirty="0"/>
              <a:t> و اثرات </a:t>
            </a:r>
            <a:r>
              <a:rPr lang="fa-IR" dirty="0" err="1"/>
              <a:t>زيست</a:t>
            </a:r>
            <a:r>
              <a:rPr lang="fa-IR" dirty="0"/>
              <a:t> </a:t>
            </a:r>
            <a:r>
              <a:rPr lang="fa-IR" dirty="0" err="1"/>
              <a:t>محيطی</a:t>
            </a:r>
            <a:endParaRPr lang="fa-IR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اعضاي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هيئت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علمي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دانشكده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2725" y="1600200"/>
            <a:ext cx="1528075" cy="2286000"/>
          </a:xfrm>
          <a:prstGeom prst="rect">
            <a:avLst/>
          </a:prstGeom>
        </p:spPr>
      </p:pic>
    </p:spTree>
  </p:cSld>
  <p:clrMapOvr>
    <a:masterClrMapping/>
  </p:clrMapOvr>
  <p:transition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029200" cy="4525963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a-IR" b="1" dirty="0" err="1" smtClean="0"/>
              <a:t>دكتر</a:t>
            </a:r>
            <a:r>
              <a:rPr lang="fa-IR" b="1" dirty="0" smtClean="0"/>
              <a:t> </a:t>
            </a:r>
            <a:r>
              <a:rPr lang="fa-IR" b="1" dirty="0" err="1" smtClean="0"/>
              <a:t>حميد</a:t>
            </a:r>
            <a:r>
              <a:rPr lang="fa-IR" b="1" dirty="0" smtClean="0"/>
              <a:t> داوود پور</a:t>
            </a:r>
            <a:endParaRPr lang="fa-IR" b="1" dirty="0"/>
          </a:p>
          <a:p>
            <a:pPr lvl="1"/>
            <a:r>
              <a:rPr lang="fa-IR" dirty="0" smtClean="0"/>
              <a:t>زمينه </a:t>
            </a:r>
            <a:r>
              <a:rPr lang="fa-IR" dirty="0" smtClean="0"/>
              <a:t>هاي تخصصي:</a:t>
            </a:r>
          </a:p>
          <a:p>
            <a:pPr lvl="3"/>
            <a:r>
              <a:rPr lang="fa-IR" dirty="0" smtClean="0"/>
              <a:t>برنامه‌ريزي </a:t>
            </a:r>
            <a:r>
              <a:rPr lang="fa-IR" dirty="0"/>
              <a:t>و کنترل </a:t>
            </a:r>
            <a:r>
              <a:rPr lang="fa-IR" dirty="0" err="1"/>
              <a:t>توليد</a:t>
            </a:r>
            <a:endParaRPr lang="en-US" dirty="0"/>
          </a:p>
          <a:p>
            <a:pPr lvl="3"/>
            <a:r>
              <a:rPr lang="fa-IR" dirty="0" err="1" smtClean="0"/>
              <a:t>طراحي</a:t>
            </a:r>
            <a:r>
              <a:rPr lang="fa-IR" dirty="0" smtClean="0"/>
              <a:t> </a:t>
            </a:r>
            <a:r>
              <a:rPr lang="fa-IR" dirty="0"/>
              <a:t>کارخانه</a:t>
            </a:r>
            <a:endParaRPr lang="en-US" dirty="0"/>
          </a:p>
          <a:p>
            <a:pPr lvl="3"/>
            <a:r>
              <a:rPr lang="fa-IR" dirty="0" err="1" smtClean="0"/>
              <a:t>طراحي</a:t>
            </a:r>
            <a:r>
              <a:rPr lang="fa-IR" dirty="0" smtClean="0"/>
              <a:t> </a:t>
            </a:r>
            <a:r>
              <a:rPr lang="fa-IR" dirty="0"/>
              <a:t>سيستم‌هاي </a:t>
            </a:r>
            <a:r>
              <a:rPr lang="fa-IR" dirty="0" err="1"/>
              <a:t>نگهداري</a:t>
            </a:r>
            <a:r>
              <a:rPr lang="fa-IR" dirty="0"/>
              <a:t> و </a:t>
            </a:r>
            <a:r>
              <a:rPr lang="fa-IR" dirty="0" err="1"/>
              <a:t>تعميرات</a:t>
            </a:r>
            <a:endParaRPr lang="fa-IR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اعضاي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هيئت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علمي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دانشكده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  <p:pic>
        <p:nvPicPr>
          <p:cNvPr id="4098" name="Picture 2" descr="DCAM58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206039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00200"/>
            <a:ext cx="5181600" cy="4525963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a-IR" b="1" dirty="0" err="1" smtClean="0"/>
              <a:t>دكتر</a:t>
            </a:r>
            <a:r>
              <a:rPr lang="fa-IR" b="1" dirty="0" smtClean="0"/>
              <a:t> رضا </a:t>
            </a:r>
            <a:r>
              <a:rPr lang="fa-IR" b="1" dirty="0" err="1" smtClean="0"/>
              <a:t>رمضاني</a:t>
            </a:r>
            <a:r>
              <a:rPr lang="fa-IR" b="1" dirty="0" smtClean="0"/>
              <a:t> </a:t>
            </a:r>
            <a:r>
              <a:rPr lang="fa-IR" b="1" dirty="0" err="1" smtClean="0"/>
              <a:t>خورشيد</a:t>
            </a:r>
            <a:r>
              <a:rPr lang="fa-IR" b="1" dirty="0" smtClean="0"/>
              <a:t> دوست</a:t>
            </a:r>
            <a:endParaRPr lang="fa-IR" b="1" dirty="0"/>
          </a:p>
          <a:p>
            <a:pPr lvl="1"/>
            <a:r>
              <a:rPr lang="fa-IR" dirty="0" smtClean="0"/>
              <a:t>زمينه </a:t>
            </a:r>
            <a:r>
              <a:rPr lang="fa-IR" dirty="0" smtClean="0"/>
              <a:t>هاي تخصصي:</a:t>
            </a:r>
          </a:p>
          <a:p>
            <a:pPr lvl="3"/>
            <a:r>
              <a:rPr lang="fa-IR" dirty="0" err="1" smtClean="0"/>
              <a:t>تحيليل</a:t>
            </a:r>
            <a:r>
              <a:rPr lang="fa-IR" dirty="0" smtClean="0"/>
              <a:t> </a:t>
            </a:r>
            <a:r>
              <a:rPr lang="fa-IR" dirty="0"/>
              <a:t>سيستم‌هاي </a:t>
            </a:r>
            <a:r>
              <a:rPr lang="fa-IR" dirty="0" err="1"/>
              <a:t>پيچيده</a:t>
            </a:r>
            <a:endParaRPr lang="en-US" dirty="0"/>
          </a:p>
          <a:p>
            <a:pPr lvl="3"/>
            <a:r>
              <a:rPr lang="fa-IR" dirty="0" err="1" smtClean="0"/>
              <a:t>تحليل</a:t>
            </a:r>
            <a:r>
              <a:rPr lang="fa-IR" dirty="0" smtClean="0"/>
              <a:t> </a:t>
            </a:r>
            <a:r>
              <a:rPr lang="fa-IR" dirty="0"/>
              <a:t>سيستم‌هاي </a:t>
            </a:r>
            <a:r>
              <a:rPr lang="fa-IR" dirty="0" err="1"/>
              <a:t>ساختارمند</a:t>
            </a:r>
            <a:endParaRPr lang="en-US" dirty="0"/>
          </a:p>
          <a:p>
            <a:pPr lvl="3"/>
            <a:r>
              <a:rPr lang="fa-IR" dirty="0" smtClean="0"/>
              <a:t>مطالعات </a:t>
            </a:r>
            <a:r>
              <a:rPr lang="fa-IR" dirty="0" err="1"/>
              <a:t>راهبردي</a:t>
            </a:r>
            <a:endParaRPr lang="en-US" dirty="0"/>
          </a:p>
          <a:p>
            <a:pPr lvl="3"/>
            <a:r>
              <a:rPr lang="fa-IR" dirty="0" smtClean="0"/>
              <a:t>مطالعات </a:t>
            </a:r>
            <a:r>
              <a:rPr lang="fa-IR" dirty="0" err="1"/>
              <a:t>سازماني</a:t>
            </a:r>
            <a:endParaRPr lang="en-US" dirty="0"/>
          </a:p>
          <a:p>
            <a:pPr lvl="3"/>
            <a:r>
              <a:rPr lang="fa-IR" dirty="0" smtClean="0"/>
              <a:t>مدل‌سازي </a:t>
            </a:r>
            <a:r>
              <a:rPr lang="fa-IR" dirty="0" err="1"/>
              <a:t>رياضي</a:t>
            </a:r>
            <a:r>
              <a:rPr lang="fa-IR" dirty="0"/>
              <a:t> – </a:t>
            </a:r>
            <a:r>
              <a:rPr lang="fa-IR" dirty="0" err="1"/>
              <a:t>منطقي</a:t>
            </a:r>
            <a:endParaRPr lang="en-US" dirty="0"/>
          </a:p>
          <a:p>
            <a:pPr lvl="3"/>
            <a:r>
              <a:rPr lang="fa-IR" dirty="0" smtClean="0"/>
              <a:t>مطالعات </a:t>
            </a:r>
            <a:r>
              <a:rPr lang="fa-IR" dirty="0" err="1"/>
              <a:t>فناوري</a:t>
            </a:r>
            <a:r>
              <a:rPr lang="fa-IR" dirty="0"/>
              <a:t> اطلاعات و ارتباطات</a:t>
            </a:r>
            <a:endParaRPr lang="fa-IR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اعضاي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هيئت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علمي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دانشكده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00200"/>
            <a:ext cx="5181600" cy="4525963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a-IR" b="1" dirty="0" err="1" smtClean="0"/>
              <a:t>دكتر</a:t>
            </a:r>
            <a:r>
              <a:rPr lang="fa-IR" b="1" dirty="0" smtClean="0"/>
              <a:t> رضا </a:t>
            </a:r>
            <a:r>
              <a:rPr lang="fa-IR" b="1" dirty="0" err="1" smtClean="0"/>
              <a:t>زنجيراني</a:t>
            </a:r>
            <a:r>
              <a:rPr lang="fa-IR" b="1" dirty="0" smtClean="0"/>
              <a:t> </a:t>
            </a:r>
            <a:r>
              <a:rPr lang="fa-IR" b="1" dirty="0" err="1" smtClean="0"/>
              <a:t>فراهاني</a:t>
            </a:r>
            <a:endParaRPr lang="fa-IR" b="1" dirty="0"/>
          </a:p>
          <a:p>
            <a:pPr lvl="1"/>
            <a:endParaRPr lang="en-US" dirty="0" smtClean="0"/>
          </a:p>
          <a:p>
            <a:pPr lvl="1"/>
            <a:r>
              <a:rPr lang="fa-IR" dirty="0" smtClean="0"/>
              <a:t>زمينه </a:t>
            </a:r>
            <a:r>
              <a:rPr lang="fa-IR" dirty="0" smtClean="0"/>
              <a:t>هاي تخصصي:</a:t>
            </a:r>
          </a:p>
          <a:p>
            <a:pPr lvl="3"/>
            <a:r>
              <a:rPr lang="fa-IR" dirty="0" err="1" smtClean="0"/>
              <a:t>مديريت</a:t>
            </a:r>
            <a:r>
              <a:rPr lang="fa-IR" dirty="0" smtClean="0"/>
              <a:t> </a:t>
            </a:r>
            <a:r>
              <a:rPr lang="fa-IR" dirty="0" err="1"/>
              <a:t>زنجيره</a:t>
            </a:r>
            <a:r>
              <a:rPr lang="fa-IR" dirty="0"/>
              <a:t> </a:t>
            </a:r>
            <a:r>
              <a:rPr lang="fa-IR" dirty="0" err="1"/>
              <a:t>تأمين</a:t>
            </a:r>
            <a:r>
              <a:rPr lang="fa-IR" dirty="0"/>
              <a:t> </a:t>
            </a:r>
            <a:r>
              <a:rPr lang="fa-IR" dirty="0" err="1"/>
              <a:t>لجستيک</a:t>
            </a:r>
            <a:endParaRPr lang="en-US" dirty="0"/>
          </a:p>
          <a:p>
            <a:pPr lvl="3"/>
            <a:r>
              <a:rPr lang="fa-IR" dirty="0" smtClean="0"/>
              <a:t>مکان‌يابي </a:t>
            </a:r>
            <a:r>
              <a:rPr lang="fa-IR" dirty="0" err="1"/>
              <a:t>تسهيلات</a:t>
            </a:r>
            <a:endParaRPr lang="en-US" dirty="0"/>
          </a:p>
          <a:p>
            <a:pPr lvl="3"/>
            <a:r>
              <a:rPr lang="fa-IR" dirty="0" err="1" smtClean="0"/>
              <a:t>مسيريابي</a:t>
            </a:r>
            <a:r>
              <a:rPr lang="fa-IR" dirty="0" smtClean="0"/>
              <a:t> </a:t>
            </a:r>
            <a:r>
              <a:rPr lang="fa-IR" dirty="0" err="1"/>
              <a:t>وسايل</a:t>
            </a:r>
            <a:r>
              <a:rPr lang="fa-IR" dirty="0"/>
              <a:t> </a:t>
            </a:r>
            <a:r>
              <a:rPr lang="fa-IR" dirty="0" err="1"/>
              <a:t>نقليه</a:t>
            </a:r>
            <a:endParaRPr lang="en-US" dirty="0"/>
          </a:p>
          <a:p>
            <a:pPr lvl="3"/>
            <a:r>
              <a:rPr lang="fa-IR" dirty="0" err="1" smtClean="0"/>
              <a:t>طراحي</a:t>
            </a:r>
            <a:r>
              <a:rPr lang="fa-IR" dirty="0" smtClean="0"/>
              <a:t> </a:t>
            </a:r>
            <a:r>
              <a:rPr lang="fa-IR" dirty="0"/>
              <a:t>کارخانه</a:t>
            </a:r>
            <a:endParaRPr lang="fa-IR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اعضاي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هيئت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علمي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دانشكده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  <p:pic>
        <p:nvPicPr>
          <p:cNvPr id="5122" name="Picture 2" descr="DCAM58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177911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a-IR" dirty="0" smtClean="0"/>
              <a:t>مهر ماه 74 </a:t>
            </a:r>
            <a:r>
              <a:rPr lang="fa-IR" dirty="0" err="1" smtClean="0"/>
              <a:t>پذيرش</a:t>
            </a:r>
            <a:r>
              <a:rPr lang="fa-IR" dirty="0" smtClean="0"/>
              <a:t> </a:t>
            </a:r>
            <a:r>
              <a:rPr lang="fa-IR" dirty="0" err="1" smtClean="0"/>
              <a:t>دانشجوي</a:t>
            </a:r>
            <a:r>
              <a:rPr lang="fa-IR" dirty="0" smtClean="0"/>
              <a:t> </a:t>
            </a:r>
            <a:r>
              <a:rPr lang="fa-IR" dirty="0" err="1" smtClean="0"/>
              <a:t>كارشناسي</a:t>
            </a:r>
            <a:r>
              <a:rPr lang="fa-IR" dirty="0" smtClean="0"/>
              <a:t> ارشد در </a:t>
            </a:r>
            <a:r>
              <a:rPr lang="fa-IR" dirty="0" err="1" smtClean="0"/>
              <a:t>گرايش</a:t>
            </a:r>
            <a:r>
              <a:rPr lang="fa-IR" dirty="0" smtClean="0"/>
              <a:t> ((</a:t>
            </a:r>
            <a:r>
              <a:rPr lang="fa-IR" dirty="0" err="1" smtClean="0"/>
              <a:t>مهندسي</a:t>
            </a:r>
            <a:r>
              <a:rPr lang="fa-IR" dirty="0" smtClean="0"/>
              <a:t> </a:t>
            </a:r>
            <a:r>
              <a:rPr lang="fa-IR" dirty="0" err="1" smtClean="0"/>
              <a:t>سيستم</a:t>
            </a:r>
            <a:r>
              <a:rPr lang="fa-IR" dirty="0" smtClean="0"/>
              <a:t> </a:t>
            </a:r>
            <a:r>
              <a:rPr lang="fa-IR" dirty="0" err="1" smtClean="0"/>
              <a:t>هاي</a:t>
            </a:r>
            <a:r>
              <a:rPr lang="fa-IR" dirty="0" smtClean="0"/>
              <a:t> </a:t>
            </a:r>
            <a:r>
              <a:rPr lang="fa-IR" dirty="0" err="1" smtClean="0"/>
              <a:t>اقتصادي</a:t>
            </a:r>
            <a:r>
              <a:rPr lang="fa-IR" dirty="0" smtClean="0"/>
              <a:t>-</a:t>
            </a:r>
            <a:r>
              <a:rPr lang="fa-IR" dirty="0" err="1" smtClean="0"/>
              <a:t>اجتماعي</a:t>
            </a:r>
            <a:r>
              <a:rPr lang="fa-IR" dirty="0" smtClean="0"/>
              <a:t>)) آغاز شد.</a:t>
            </a:r>
          </a:p>
          <a:p>
            <a:pPr algn="just"/>
            <a:endParaRPr lang="fa-IR" dirty="0" smtClean="0"/>
          </a:p>
          <a:p>
            <a:pPr algn="just"/>
            <a:r>
              <a:rPr lang="fa-IR" dirty="0" smtClean="0"/>
              <a:t>((</a:t>
            </a:r>
            <a:r>
              <a:rPr lang="fa-IR" dirty="0" err="1" smtClean="0"/>
              <a:t>مهندسي</a:t>
            </a:r>
            <a:r>
              <a:rPr lang="fa-IR" dirty="0" smtClean="0"/>
              <a:t> </a:t>
            </a:r>
            <a:r>
              <a:rPr lang="fa-IR" dirty="0" err="1" smtClean="0"/>
              <a:t>مالي</a:t>
            </a:r>
            <a:r>
              <a:rPr lang="fa-IR" dirty="0" smtClean="0"/>
              <a:t>)) ، ((</a:t>
            </a:r>
            <a:r>
              <a:rPr lang="fa-IR" dirty="0" err="1" smtClean="0"/>
              <a:t>مديريت</a:t>
            </a:r>
            <a:r>
              <a:rPr lang="fa-IR" dirty="0" smtClean="0"/>
              <a:t> </a:t>
            </a:r>
            <a:r>
              <a:rPr lang="fa-IR" dirty="0" err="1" smtClean="0"/>
              <a:t>نوآوري</a:t>
            </a:r>
            <a:r>
              <a:rPr lang="fa-IR" dirty="0" smtClean="0"/>
              <a:t> و </a:t>
            </a:r>
            <a:r>
              <a:rPr lang="fa-IR" dirty="0" err="1" smtClean="0"/>
              <a:t>تكنولوژي</a:t>
            </a:r>
            <a:r>
              <a:rPr lang="fa-IR" dirty="0" smtClean="0"/>
              <a:t>)) و ((</a:t>
            </a:r>
            <a:r>
              <a:rPr lang="fa-IR" dirty="0" err="1" smtClean="0"/>
              <a:t>مهندسي</a:t>
            </a:r>
            <a:r>
              <a:rPr lang="fa-IR" dirty="0" smtClean="0"/>
              <a:t> </a:t>
            </a:r>
            <a:r>
              <a:rPr lang="fa-IR" dirty="0" err="1" smtClean="0"/>
              <a:t>لجستيك</a:t>
            </a:r>
            <a:r>
              <a:rPr lang="fa-IR" dirty="0" smtClean="0"/>
              <a:t> و </a:t>
            </a:r>
            <a:r>
              <a:rPr lang="fa-IR" dirty="0" err="1" smtClean="0"/>
              <a:t>زنجيره</a:t>
            </a:r>
            <a:r>
              <a:rPr lang="fa-IR" dirty="0" smtClean="0"/>
              <a:t> </a:t>
            </a:r>
            <a:r>
              <a:rPr lang="fa-IR" dirty="0" err="1" smtClean="0"/>
              <a:t>تامين</a:t>
            </a:r>
            <a:r>
              <a:rPr lang="fa-IR" dirty="0" smtClean="0"/>
              <a:t>)) از </a:t>
            </a:r>
            <a:r>
              <a:rPr lang="fa-IR" dirty="0" err="1" smtClean="0"/>
              <a:t>گرايش</a:t>
            </a:r>
            <a:r>
              <a:rPr lang="fa-IR" dirty="0" smtClean="0"/>
              <a:t> ها ي </a:t>
            </a:r>
            <a:r>
              <a:rPr lang="fa-IR" dirty="0" err="1" smtClean="0"/>
              <a:t>جديد</a:t>
            </a:r>
            <a:r>
              <a:rPr lang="fa-IR" dirty="0" smtClean="0"/>
              <a:t> رشته </a:t>
            </a:r>
            <a:r>
              <a:rPr lang="fa-IR" dirty="0" err="1" smtClean="0"/>
              <a:t>مهندسي</a:t>
            </a:r>
            <a:r>
              <a:rPr lang="fa-IR" dirty="0" smtClean="0"/>
              <a:t> </a:t>
            </a:r>
            <a:r>
              <a:rPr lang="fa-IR" dirty="0" err="1" smtClean="0"/>
              <a:t>صنايع</a:t>
            </a:r>
            <a:r>
              <a:rPr lang="fa-IR" dirty="0" smtClean="0"/>
              <a:t> در مقطع </a:t>
            </a:r>
            <a:r>
              <a:rPr lang="fa-IR" dirty="0" err="1" smtClean="0"/>
              <a:t>كارشناسي</a:t>
            </a:r>
            <a:r>
              <a:rPr lang="fa-IR" dirty="0" smtClean="0"/>
              <a:t> ارشد </a:t>
            </a:r>
            <a:r>
              <a:rPr lang="fa-IR" dirty="0" err="1" smtClean="0"/>
              <a:t>مي</a:t>
            </a:r>
            <a:r>
              <a:rPr lang="fa-IR" dirty="0" smtClean="0"/>
              <a:t> باشند.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تاريخچه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دانشكده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مهندسي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صنايع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00200"/>
            <a:ext cx="5181600" cy="4525963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a-IR" b="1" dirty="0" err="1" smtClean="0"/>
              <a:t>دكتر</a:t>
            </a:r>
            <a:r>
              <a:rPr lang="fa-IR" b="1" dirty="0" smtClean="0"/>
              <a:t> </a:t>
            </a:r>
            <a:r>
              <a:rPr lang="fa-IR" b="1" dirty="0" err="1" smtClean="0"/>
              <a:t>مير</a:t>
            </a:r>
            <a:r>
              <a:rPr lang="fa-IR" b="1" dirty="0" smtClean="0"/>
              <a:t> </a:t>
            </a:r>
            <a:r>
              <a:rPr lang="fa-IR" b="1" dirty="0" err="1" smtClean="0"/>
              <a:t>مهدي</a:t>
            </a:r>
            <a:r>
              <a:rPr lang="fa-IR" b="1" dirty="0" smtClean="0"/>
              <a:t> </a:t>
            </a:r>
            <a:r>
              <a:rPr lang="fa-IR" b="1" dirty="0" err="1" smtClean="0"/>
              <a:t>سيد</a:t>
            </a:r>
            <a:r>
              <a:rPr lang="fa-IR" b="1" dirty="0" smtClean="0"/>
              <a:t> </a:t>
            </a:r>
            <a:r>
              <a:rPr lang="fa-IR" b="1" dirty="0" err="1" smtClean="0"/>
              <a:t>اصفهاني</a:t>
            </a:r>
            <a:endParaRPr lang="fa-IR" b="1" dirty="0"/>
          </a:p>
          <a:p>
            <a:pPr lvl="1"/>
            <a:endParaRPr lang="en-US" dirty="0" smtClean="0"/>
          </a:p>
          <a:p>
            <a:pPr lvl="1"/>
            <a:r>
              <a:rPr lang="fa-IR" dirty="0" smtClean="0"/>
              <a:t>زمينه </a:t>
            </a:r>
            <a:r>
              <a:rPr lang="fa-IR" dirty="0" smtClean="0"/>
              <a:t>هاي تخصصي:</a:t>
            </a:r>
          </a:p>
          <a:p>
            <a:pPr lvl="3"/>
            <a:r>
              <a:rPr lang="fa-IR" dirty="0" err="1" smtClean="0"/>
              <a:t>مدلينگ</a:t>
            </a:r>
            <a:endParaRPr lang="en-US" dirty="0"/>
          </a:p>
          <a:p>
            <a:pPr lvl="3"/>
            <a:r>
              <a:rPr lang="fa-IR" dirty="0" err="1" smtClean="0"/>
              <a:t>قابليت</a:t>
            </a:r>
            <a:r>
              <a:rPr lang="fa-IR" dirty="0" smtClean="0"/>
              <a:t> </a:t>
            </a:r>
            <a:r>
              <a:rPr lang="fa-IR" dirty="0" err="1"/>
              <a:t>اطمينان</a:t>
            </a:r>
            <a:endParaRPr lang="en-US" dirty="0"/>
          </a:p>
          <a:p>
            <a:pPr lvl="3"/>
            <a:r>
              <a:rPr lang="fa-IR" dirty="0" err="1" smtClean="0"/>
              <a:t>سيستم</a:t>
            </a:r>
            <a:endParaRPr lang="fa-IR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اعضاي هيئت علمي دانشكده</a:t>
            </a:r>
            <a:endParaRPr lang="en-US" sz="3600" b="1" dirty="0" err="1" smtClean="0">
              <a:solidFill>
                <a:schemeClr val="dk1"/>
              </a:solidFill>
              <a:cs typeface="B Titr" pitchFamily="2" charset="-78"/>
            </a:endParaRPr>
          </a:p>
        </p:txBody>
      </p:sp>
      <p:pic>
        <p:nvPicPr>
          <p:cNvPr id="6146" name="Picture 2" descr="clip_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967" y="1600200"/>
            <a:ext cx="198143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00200"/>
            <a:ext cx="5181600" cy="4525963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a-IR" b="1" dirty="0" err="1" smtClean="0"/>
              <a:t>دكتر</a:t>
            </a:r>
            <a:r>
              <a:rPr lang="fa-IR" b="1" dirty="0" smtClean="0"/>
              <a:t> </a:t>
            </a:r>
            <a:r>
              <a:rPr lang="fa-IR" b="1" dirty="0" err="1" smtClean="0"/>
              <a:t>كاوه</a:t>
            </a:r>
            <a:r>
              <a:rPr lang="fa-IR" b="1" dirty="0" smtClean="0"/>
              <a:t> محمد </a:t>
            </a:r>
            <a:r>
              <a:rPr lang="fa-IR" b="1" dirty="0" err="1" smtClean="0"/>
              <a:t>سيروس</a:t>
            </a:r>
            <a:endParaRPr lang="fa-IR" b="1" dirty="0"/>
          </a:p>
          <a:p>
            <a:pPr lvl="1"/>
            <a:r>
              <a:rPr lang="fa-IR" dirty="0" smtClean="0"/>
              <a:t>زمينه </a:t>
            </a:r>
            <a:r>
              <a:rPr lang="fa-IR" dirty="0" smtClean="0"/>
              <a:t>هاي تخصصي:</a:t>
            </a:r>
          </a:p>
          <a:p>
            <a:pPr lvl="3"/>
            <a:r>
              <a:rPr lang="fa-IR" dirty="0" smtClean="0"/>
              <a:t>برنامه‌ريزي </a:t>
            </a:r>
            <a:r>
              <a:rPr lang="fa-IR" dirty="0" err="1"/>
              <a:t>استراتژيک</a:t>
            </a:r>
            <a:endParaRPr lang="en-US" dirty="0"/>
          </a:p>
          <a:p>
            <a:pPr lvl="3"/>
            <a:r>
              <a:rPr lang="fa-IR" dirty="0" smtClean="0"/>
              <a:t>مدل </a:t>
            </a:r>
            <a:r>
              <a:rPr lang="fa-IR" dirty="0" err="1"/>
              <a:t>تعالي</a:t>
            </a:r>
            <a:r>
              <a:rPr lang="fa-IR" dirty="0"/>
              <a:t> سازمان</a:t>
            </a:r>
            <a:endParaRPr lang="en-US" dirty="0"/>
          </a:p>
          <a:p>
            <a:pPr lvl="3"/>
            <a:r>
              <a:rPr lang="fa-IR" dirty="0" err="1" smtClean="0"/>
              <a:t>شايستگي</a:t>
            </a:r>
            <a:r>
              <a:rPr lang="fa-IR" dirty="0" smtClean="0"/>
              <a:t> </a:t>
            </a:r>
            <a:r>
              <a:rPr lang="fa-IR" dirty="0" err="1"/>
              <a:t>محوري</a:t>
            </a:r>
            <a:endParaRPr lang="en-US" dirty="0"/>
          </a:p>
          <a:p>
            <a:pPr lvl="3"/>
            <a:r>
              <a:rPr lang="fa-IR" dirty="0" smtClean="0"/>
              <a:t>عوامل </a:t>
            </a:r>
            <a:r>
              <a:rPr lang="fa-IR" dirty="0" err="1" smtClean="0"/>
              <a:t>کليدي</a:t>
            </a:r>
            <a:r>
              <a:rPr lang="fa-IR" dirty="0" smtClean="0"/>
              <a:t> </a:t>
            </a:r>
            <a:r>
              <a:rPr lang="fa-IR" dirty="0" err="1"/>
              <a:t>موفقيت</a:t>
            </a:r>
            <a:endParaRPr lang="en-US" dirty="0"/>
          </a:p>
          <a:p>
            <a:pPr lvl="3"/>
            <a:r>
              <a:rPr lang="fa-IR" dirty="0" smtClean="0"/>
              <a:t>دوره </a:t>
            </a:r>
            <a:r>
              <a:rPr lang="fa-IR" dirty="0"/>
              <a:t>عمر سازمان</a:t>
            </a:r>
            <a:endParaRPr lang="fa-IR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اعضاي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هيئت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علمي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دانشكده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  <p:pic>
        <p:nvPicPr>
          <p:cNvPr id="4" name="Picture 3" descr="Cy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1905000" cy="2286000"/>
          </a:xfrm>
          <a:prstGeom prst="rect">
            <a:avLst/>
          </a:prstGeom>
        </p:spPr>
      </p:pic>
    </p:spTree>
  </p:cSld>
  <p:clrMapOvr>
    <a:masterClrMapping/>
  </p:clrMapOvr>
  <p:transition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0"/>
            <a:ext cx="5562600" cy="4525963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a-IR" b="1" dirty="0" err="1" smtClean="0"/>
              <a:t>دكتر</a:t>
            </a:r>
            <a:r>
              <a:rPr lang="fa-IR" b="1" dirty="0" smtClean="0"/>
              <a:t> عباس </a:t>
            </a:r>
            <a:r>
              <a:rPr lang="fa-IR" b="1" dirty="0" err="1" smtClean="0"/>
              <a:t>سيفي</a:t>
            </a:r>
            <a:endParaRPr lang="fa-IR" b="1" dirty="0"/>
          </a:p>
          <a:p>
            <a:pPr lvl="1"/>
            <a:r>
              <a:rPr lang="fa-IR" dirty="0" smtClean="0"/>
              <a:t>زمينه </a:t>
            </a:r>
            <a:r>
              <a:rPr lang="fa-IR" dirty="0" smtClean="0"/>
              <a:t>هاي تخصصي:</a:t>
            </a:r>
          </a:p>
          <a:p>
            <a:pPr lvl="3"/>
            <a:r>
              <a:rPr lang="fa-IR" dirty="0" smtClean="0"/>
              <a:t>بهينه‌سازي </a:t>
            </a:r>
            <a:r>
              <a:rPr lang="fa-IR" dirty="0"/>
              <a:t>سيستم‌هاي </a:t>
            </a:r>
            <a:r>
              <a:rPr lang="fa-IR" dirty="0" err="1"/>
              <a:t>مهندسي</a:t>
            </a:r>
            <a:r>
              <a:rPr lang="fa-IR" dirty="0"/>
              <a:t> </a:t>
            </a:r>
            <a:r>
              <a:rPr lang="en-US" dirty="0"/>
              <a:t>(MDO)</a:t>
            </a:r>
          </a:p>
          <a:p>
            <a:pPr lvl="3"/>
            <a:r>
              <a:rPr lang="fa-IR" dirty="0" smtClean="0"/>
              <a:t>بهينه‌سازي </a:t>
            </a:r>
            <a:r>
              <a:rPr lang="fa-IR" dirty="0"/>
              <a:t>استوار </a:t>
            </a:r>
            <a:r>
              <a:rPr lang="en-US" dirty="0"/>
              <a:t>(Robust Optimization)</a:t>
            </a:r>
          </a:p>
          <a:p>
            <a:pPr lvl="3"/>
            <a:r>
              <a:rPr lang="fa-IR" dirty="0" err="1" smtClean="0"/>
              <a:t>طراحي</a:t>
            </a:r>
            <a:r>
              <a:rPr lang="fa-IR" dirty="0" smtClean="0"/>
              <a:t> </a:t>
            </a:r>
            <a:r>
              <a:rPr lang="fa-IR" dirty="0" err="1"/>
              <a:t>بهينه</a:t>
            </a:r>
            <a:r>
              <a:rPr lang="fa-IR" dirty="0"/>
              <a:t> </a:t>
            </a:r>
            <a:r>
              <a:rPr lang="fa-IR" dirty="0" err="1"/>
              <a:t>آزمايشات</a:t>
            </a:r>
            <a:r>
              <a:rPr lang="fa-IR" dirty="0"/>
              <a:t> </a:t>
            </a:r>
            <a:r>
              <a:rPr lang="fa-IR" dirty="0" err="1"/>
              <a:t>آماري</a:t>
            </a:r>
            <a:endParaRPr lang="en-US" dirty="0"/>
          </a:p>
          <a:p>
            <a:pPr lvl="3"/>
            <a:r>
              <a:rPr lang="fa-IR" dirty="0" err="1" smtClean="0"/>
              <a:t>مهندسي</a:t>
            </a:r>
            <a:r>
              <a:rPr lang="fa-IR" dirty="0" smtClean="0"/>
              <a:t> </a:t>
            </a:r>
            <a:r>
              <a:rPr lang="fa-IR" dirty="0" err="1"/>
              <a:t>کيفيت</a:t>
            </a:r>
            <a:r>
              <a:rPr lang="fa-IR" dirty="0"/>
              <a:t> و </a:t>
            </a:r>
            <a:r>
              <a:rPr lang="fa-IR" dirty="0" err="1"/>
              <a:t>پايايي</a:t>
            </a:r>
            <a:r>
              <a:rPr lang="fa-IR" dirty="0"/>
              <a:t> سيستم‌ها</a:t>
            </a:r>
            <a:endParaRPr lang="en-US" dirty="0"/>
          </a:p>
          <a:p>
            <a:pPr lvl="3"/>
            <a:r>
              <a:rPr lang="en-US" dirty="0"/>
              <a:t>Quality Engineering</a:t>
            </a:r>
          </a:p>
          <a:p>
            <a:pPr lvl="3"/>
            <a:r>
              <a:rPr lang="fa-IR" dirty="0" smtClean="0"/>
              <a:t>مدل‌سازي </a:t>
            </a:r>
            <a:r>
              <a:rPr lang="fa-IR" dirty="0"/>
              <a:t>و شبيه‌سازي سيستم‌هاي </a:t>
            </a:r>
            <a:r>
              <a:rPr lang="fa-IR" dirty="0" err="1"/>
              <a:t>ديناميکي</a:t>
            </a:r>
            <a:endParaRPr lang="fa-IR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اعضاي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هيئت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علمي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دانشكده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633" y="1600200"/>
            <a:ext cx="196676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0"/>
            <a:ext cx="5562600" cy="4525963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a-IR" b="1" dirty="0" err="1" smtClean="0"/>
              <a:t>دكتر</a:t>
            </a:r>
            <a:r>
              <a:rPr lang="fa-IR" b="1" dirty="0" smtClean="0"/>
              <a:t> ناصر شمس</a:t>
            </a:r>
            <a:endParaRPr lang="fa-IR" b="1" dirty="0"/>
          </a:p>
          <a:p>
            <a:pPr lvl="1"/>
            <a:r>
              <a:rPr lang="fa-IR" dirty="0" smtClean="0"/>
              <a:t>زمينه </a:t>
            </a:r>
            <a:r>
              <a:rPr lang="fa-IR" dirty="0" smtClean="0"/>
              <a:t>هاي تخصصي:</a:t>
            </a:r>
          </a:p>
          <a:p>
            <a:pPr lvl="3"/>
            <a:r>
              <a:rPr lang="fa-IR" dirty="0" err="1"/>
              <a:t>مديريت</a:t>
            </a:r>
            <a:r>
              <a:rPr lang="fa-IR" dirty="0"/>
              <a:t> </a:t>
            </a:r>
            <a:r>
              <a:rPr lang="fa-IR" dirty="0" err="1"/>
              <a:t>آموزشي</a:t>
            </a:r>
            <a:r>
              <a:rPr lang="fa-IR" dirty="0"/>
              <a:t> و </a:t>
            </a:r>
            <a:r>
              <a:rPr lang="fa-IR" dirty="0" err="1" smtClean="0"/>
              <a:t>اداري</a:t>
            </a:r>
            <a:endParaRPr lang="fa-IR" dirty="0" smtClean="0"/>
          </a:p>
          <a:p>
            <a:pPr lvl="3"/>
            <a:r>
              <a:rPr lang="fa-IR" dirty="0" smtClean="0"/>
              <a:t>بهره </a:t>
            </a:r>
            <a:r>
              <a:rPr lang="fa-IR" dirty="0" err="1" smtClean="0"/>
              <a:t>وري</a:t>
            </a:r>
            <a:endParaRPr lang="fa-IR" dirty="0" smtClean="0"/>
          </a:p>
          <a:p>
            <a:pPr lvl="3"/>
            <a:r>
              <a:rPr lang="fa-IR" dirty="0" smtClean="0"/>
              <a:t>اقتصاد </a:t>
            </a:r>
            <a:r>
              <a:rPr lang="fa-IR" dirty="0" err="1" smtClean="0"/>
              <a:t>سنجي</a:t>
            </a:r>
            <a:endParaRPr lang="fa-IR" dirty="0" smtClean="0"/>
          </a:p>
          <a:p>
            <a:pPr lvl="3"/>
            <a:r>
              <a:rPr lang="fa-IR" dirty="0" smtClean="0"/>
              <a:t>اقتصاد خرد و </a:t>
            </a:r>
            <a:r>
              <a:rPr lang="fa-IR" dirty="0" err="1" smtClean="0"/>
              <a:t>كلان</a:t>
            </a:r>
            <a:endParaRPr lang="fa-IR" dirty="0" smtClean="0"/>
          </a:p>
          <a:p>
            <a:pPr lvl="3"/>
            <a:r>
              <a:rPr lang="en-US" dirty="0" smtClean="0"/>
              <a:t>Benchmarking</a:t>
            </a:r>
            <a:endParaRPr lang="fa-IR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اعضاي هيئت علمي دانشكده</a:t>
            </a:r>
            <a:endParaRPr lang="en-US" sz="3600" b="1" dirty="0" err="1" smtClean="0">
              <a:solidFill>
                <a:schemeClr val="dk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0"/>
            <a:ext cx="5562600" cy="4525963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a-IR" b="1" dirty="0" smtClean="0"/>
              <a:t>دكتر سید حمیدرضا شهابی</a:t>
            </a:r>
            <a:endParaRPr lang="fa-IR" b="1" dirty="0"/>
          </a:p>
          <a:p>
            <a:pPr lvl="1"/>
            <a:r>
              <a:rPr lang="fa-IR" dirty="0" smtClean="0"/>
              <a:t>زمينه هاي تخصصي:</a:t>
            </a:r>
          </a:p>
          <a:p>
            <a:pPr lvl="3"/>
            <a:r>
              <a:rPr lang="ar-SA" dirty="0" smtClean="0"/>
              <a:t>تکنولوژی پیشرفته</a:t>
            </a:r>
            <a:endParaRPr lang="fa-IR" dirty="0" smtClean="0"/>
          </a:p>
          <a:p>
            <a:pPr lvl="3"/>
            <a:r>
              <a:rPr lang="ar-SA" dirty="0" smtClean="0"/>
              <a:t>مترولوژی</a:t>
            </a:r>
            <a:endParaRPr lang="fa-IR" dirty="0" smtClean="0"/>
          </a:p>
          <a:p>
            <a:pPr lvl="3"/>
            <a:r>
              <a:rPr lang="ar-SA" dirty="0" smtClean="0"/>
              <a:t>برنامه ریزی نگهداری و تعمیرات</a:t>
            </a:r>
            <a:endParaRPr lang="fa-IR" dirty="0" smtClean="0"/>
          </a:p>
          <a:p>
            <a:pPr lvl="3"/>
            <a:r>
              <a:rPr lang="ar-SA" dirty="0" smtClean="0"/>
              <a:t>مدیریت خلاقیت و نوآوری</a:t>
            </a:r>
            <a:endParaRPr lang="fa-IR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اعضاي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هيئت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علمي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دانشكده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  <p:pic>
        <p:nvPicPr>
          <p:cNvPr id="8194" name="Picture 2" descr="PIC_003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38200" y="1600200"/>
            <a:ext cx="1793519" cy="242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0"/>
            <a:ext cx="5562600" cy="4525963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a-IR" b="1" dirty="0" err="1" smtClean="0"/>
              <a:t>دكتر</a:t>
            </a:r>
            <a:r>
              <a:rPr lang="fa-IR" b="1" dirty="0" smtClean="0"/>
              <a:t> جمال </a:t>
            </a:r>
            <a:r>
              <a:rPr lang="fa-IR" b="1" dirty="0" err="1" smtClean="0"/>
              <a:t>شهرابي</a:t>
            </a:r>
            <a:endParaRPr lang="fa-IR" b="1" dirty="0"/>
          </a:p>
          <a:p>
            <a:pPr lvl="1"/>
            <a:r>
              <a:rPr lang="fa-IR" dirty="0" smtClean="0"/>
              <a:t>زمينه </a:t>
            </a:r>
            <a:r>
              <a:rPr lang="fa-IR" dirty="0" smtClean="0"/>
              <a:t>هاي تخصصي:</a:t>
            </a:r>
          </a:p>
          <a:p>
            <a:pPr lvl="3"/>
            <a:r>
              <a:rPr lang="fa-IR" dirty="0" err="1" smtClean="0"/>
              <a:t>تکنولوژي</a:t>
            </a:r>
            <a:r>
              <a:rPr lang="fa-IR" dirty="0" smtClean="0"/>
              <a:t> </a:t>
            </a:r>
            <a:r>
              <a:rPr lang="fa-IR" dirty="0"/>
              <a:t>اطلاعات </a:t>
            </a:r>
            <a:r>
              <a:rPr lang="fa-IR" dirty="0" err="1"/>
              <a:t>مکاني</a:t>
            </a:r>
            <a:endParaRPr lang="en-US" dirty="0"/>
          </a:p>
          <a:p>
            <a:pPr lvl="3"/>
            <a:r>
              <a:rPr lang="fa-IR" dirty="0" err="1" smtClean="0"/>
              <a:t>آناليزهاي</a:t>
            </a:r>
            <a:r>
              <a:rPr lang="fa-IR" dirty="0" smtClean="0"/>
              <a:t> </a:t>
            </a:r>
            <a:r>
              <a:rPr lang="fa-IR" dirty="0"/>
              <a:t>مکان محور</a:t>
            </a:r>
            <a:endParaRPr lang="en-US" dirty="0"/>
          </a:p>
          <a:p>
            <a:pPr lvl="3"/>
            <a:r>
              <a:rPr lang="fa-IR" dirty="0" smtClean="0"/>
              <a:t>داده‌کاوي</a:t>
            </a:r>
            <a:endParaRPr lang="en-US" dirty="0"/>
          </a:p>
          <a:p>
            <a:pPr lvl="3"/>
            <a:r>
              <a:rPr lang="fa-IR" dirty="0" err="1" smtClean="0"/>
              <a:t>آناليزهاي</a:t>
            </a:r>
            <a:r>
              <a:rPr lang="fa-IR" dirty="0" smtClean="0"/>
              <a:t> </a:t>
            </a:r>
            <a:r>
              <a:rPr lang="fa-IR" dirty="0"/>
              <a:t>چند </a:t>
            </a:r>
            <a:r>
              <a:rPr lang="fa-IR" dirty="0" err="1"/>
              <a:t>متغيره</a:t>
            </a:r>
            <a:r>
              <a:rPr lang="fa-IR" dirty="0"/>
              <a:t> داده</a:t>
            </a:r>
            <a:endParaRPr lang="en-US" dirty="0"/>
          </a:p>
          <a:p>
            <a:pPr lvl="3"/>
            <a:r>
              <a:rPr lang="fa-IR" dirty="0" err="1" smtClean="0"/>
              <a:t>طراحي</a:t>
            </a:r>
            <a:r>
              <a:rPr lang="fa-IR" dirty="0" smtClean="0"/>
              <a:t> </a:t>
            </a:r>
            <a:r>
              <a:rPr lang="fa-IR" dirty="0"/>
              <a:t>سيستم‌هاي مشتري‌مدار</a:t>
            </a:r>
            <a:endParaRPr lang="en-US" dirty="0"/>
          </a:p>
          <a:p>
            <a:pPr lvl="3"/>
            <a:r>
              <a:rPr lang="fa-IR" dirty="0" err="1" smtClean="0"/>
              <a:t>تحقيقات</a:t>
            </a:r>
            <a:r>
              <a:rPr lang="fa-IR" dirty="0" smtClean="0"/>
              <a:t> </a:t>
            </a:r>
            <a:r>
              <a:rPr lang="fa-IR" dirty="0" err="1"/>
              <a:t>کمي</a:t>
            </a:r>
            <a:r>
              <a:rPr lang="fa-IR" dirty="0"/>
              <a:t> و </a:t>
            </a:r>
            <a:r>
              <a:rPr lang="fa-IR" dirty="0" err="1"/>
              <a:t>کيفي</a:t>
            </a:r>
            <a:r>
              <a:rPr lang="fa-IR" dirty="0"/>
              <a:t> بازار</a:t>
            </a:r>
            <a:endParaRPr lang="en-US" dirty="0"/>
          </a:p>
          <a:p>
            <a:pPr lvl="3"/>
            <a:r>
              <a:rPr lang="fa-IR" dirty="0" err="1" smtClean="0"/>
              <a:t>طراحي</a:t>
            </a:r>
            <a:r>
              <a:rPr lang="fa-IR" dirty="0" smtClean="0"/>
              <a:t> </a:t>
            </a:r>
            <a:r>
              <a:rPr lang="fa-IR" dirty="0"/>
              <a:t>سيستم‌هاي </a:t>
            </a:r>
            <a:r>
              <a:rPr lang="fa-IR" dirty="0" err="1"/>
              <a:t>ديناميک</a:t>
            </a:r>
            <a:r>
              <a:rPr lang="fa-IR" dirty="0"/>
              <a:t> پيش‌بيني</a:t>
            </a:r>
            <a:endParaRPr lang="en-US" dirty="0"/>
          </a:p>
          <a:p>
            <a:pPr lvl="3"/>
            <a:r>
              <a:rPr lang="fa-IR" dirty="0" err="1" smtClean="0"/>
              <a:t>آناليز</a:t>
            </a:r>
            <a:r>
              <a:rPr lang="fa-IR" dirty="0" smtClean="0"/>
              <a:t> </a:t>
            </a:r>
            <a:r>
              <a:rPr lang="fa-IR" dirty="0"/>
              <a:t>تصميم‌گيري و </a:t>
            </a:r>
            <a:r>
              <a:rPr lang="fa-IR" dirty="0" err="1"/>
              <a:t>ريسک</a:t>
            </a:r>
            <a:endParaRPr lang="en-US" dirty="0"/>
          </a:p>
          <a:p>
            <a:pPr lvl="1"/>
            <a:endParaRPr lang="fa-IR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اعضاي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هيئت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علمي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دانشكده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  <p:pic>
        <p:nvPicPr>
          <p:cNvPr id="8194" name="Picture 2" descr="PIC_0031"/>
          <p:cNvPicPr>
            <a:picLocks noChangeAspect="1" noChangeArrowheads="1"/>
          </p:cNvPicPr>
          <p:nvPr/>
        </p:nvPicPr>
        <p:blipFill>
          <a:blip r:embed="rId2" cstate="print"/>
          <a:srcRect l="10547" r="28125"/>
          <a:stretch>
            <a:fillRect/>
          </a:stretch>
        </p:blipFill>
        <p:spPr bwMode="auto">
          <a:xfrm>
            <a:off x="850050" y="1600200"/>
            <a:ext cx="18931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0"/>
            <a:ext cx="5562600" cy="4525963"/>
          </a:xfrm>
          <a:solidFill>
            <a:schemeClr val="tx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fa-IR" b="1" dirty="0" err="1" smtClean="0"/>
              <a:t>دكتر</a:t>
            </a:r>
            <a:r>
              <a:rPr lang="fa-IR" b="1" dirty="0" smtClean="0"/>
              <a:t> محمد </a:t>
            </a:r>
            <a:r>
              <a:rPr lang="fa-IR" b="1" dirty="0" err="1" smtClean="0"/>
              <a:t>حسين</a:t>
            </a:r>
            <a:r>
              <a:rPr lang="fa-IR" b="1" dirty="0" smtClean="0"/>
              <a:t> فاضل </a:t>
            </a:r>
            <a:r>
              <a:rPr lang="fa-IR" b="1" dirty="0" err="1" smtClean="0"/>
              <a:t>زرندي</a:t>
            </a:r>
            <a:endParaRPr lang="fa-IR" b="1" dirty="0"/>
          </a:p>
          <a:p>
            <a:pPr lvl="1"/>
            <a:r>
              <a:rPr lang="fa-IR" dirty="0" smtClean="0"/>
              <a:t>زمينه </a:t>
            </a:r>
            <a:r>
              <a:rPr lang="fa-IR" dirty="0" smtClean="0"/>
              <a:t>هاي تخصصي:</a:t>
            </a:r>
          </a:p>
          <a:p>
            <a:pPr lvl="3"/>
            <a:r>
              <a:rPr lang="fa-IR" dirty="0" smtClean="0"/>
              <a:t>داده </a:t>
            </a:r>
            <a:r>
              <a:rPr lang="fa-IR" dirty="0" err="1"/>
              <a:t>کاوي</a:t>
            </a:r>
            <a:r>
              <a:rPr lang="fa-IR" dirty="0"/>
              <a:t> </a:t>
            </a:r>
            <a:r>
              <a:rPr lang="fa-IR" dirty="0" err="1"/>
              <a:t>کلاسيک</a:t>
            </a:r>
            <a:r>
              <a:rPr lang="fa-IR" dirty="0"/>
              <a:t> و </a:t>
            </a:r>
            <a:r>
              <a:rPr lang="fa-IR" dirty="0" err="1"/>
              <a:t>فازي</a:t>
            </a:r>
            <a:endParaRPr lang="en-US" dirty="0"/>
          </a:p>
          <a:p>
            <a:pPr lvl="3"/>
            <a:r>
              <a:rPr lang="fa-IR" dirty="0" err="1" smtClean="0"/>
              <a:t>طراحي</a:t>
            </a:r>
            <a:r>
              <a:rPr lang="fa-IR" dirty="0" smtClean="0"/>
              <a:t> </a:t>
            </a:r>
            <a:r>
              <a:rPr lang="fa-IR" dirty="0"/>
              <a:t>سيستم‌هاي </a:t>
            </a:r>
            <a:r>
              <a:rPr lang="fa-IR" dirty="0" err="1"/>
              <a:t>فازي</a:t>
            </a:r>
            <a:r>
              <a:rPr lang="fa-IR" dirty="0"/>
              <a:t> نوع اول و نوع دوم</a:t>
            </a:r>
            <a:endParaRPr lang="en-US" dirty="0"/>
          </a:p>
          <a:p>
            <a:pPr lvl="3"/>
            <a:r>
              <a:rPr lang="fa-IR" dirty="0" smtClean="0"/>
              <a:t>سيستم‌هاي </a:t>
            </a:r>
            <a:r>
              <a:rPr lang="fa-IR" dirty="0"/>
              <a:t>اطلاعات </a:t>
            </a:r>
            <a:r>
              <a:rPr lang="fa-IR" dirty="0" err="1"/>
              <a:t>وب</a:t>
            </a:r>
            <a:r>
              <a:rPr lang="fa-IR" dirty="0"/>
              <a:t> محور</a:t>
            </a:r>
            <a:endParaRPr lang="en-US" dirty="0"/>
          </a:p>
          <a:p>
            <a:pPr lvl="3"/>
            <a:r>
              <a:rPr lang="fa-IR" dirty="0" smtClean="0"/>
              <a:t>عوامل </a:t>
            </a:r>
            <a:r>
              <a:rPr lang="fa-IR" dirty="0"/>
              <a:t>هوشمند</a:t>
            </a:r>
            <a:endParaRPr lang="en-US" dirty="0"/>
          </a:p>
          <a:p>
            <a:pPr lvl="3"/>
            <a:r>
              <a:rPr lang="fa-IR" dirty="0" err="1" smtClean="0"/>
              <a:t>طراحي</a:t>
            </a:r>
            <a:r>
              <a:rPr lang="fa-IR" dirty="0" smtClean="0"/>
              <a:t> </a:t>
            </a:r>
            <a:r>
              <a:rPr lang="fa-IR" dirty="0"/>
              <a:t>سيستم‌هاي </a:t>
            </a:r>
            <a:r>
              <a:rPr lang="fa-IR" dirty="0" err="1"/>
              <a:t>پشتيباني</a:t>
            </a:r>
            <a:r>
              <a:rPr lang="fa-IR" dirty="0"/>
              <a:t> </a:t>
            </a:r>
            <a:r>
              <a:rPr lang="fa-IR" dirty="0" err="1"/>
              <a:t>تصميم</a:t>
            </a:r>
            <a:r>
              <a:rPr lang="fa-IR" dirty="0"/>
              <a:t> و سيستم‌هاي اطلاعات </a:t>
            </a:r>
            <a:r>
              <a:rPr lang="fa-IR" dirty="0" err="1" smtClean="0"/>
              <a:t>مديريت</a:t>
            </a:r>
            <a:endParaRPr lang="en-US" dirty="0"/>
          </a:p>
          <a:p>
            <a:pPr lvl="3"/>
            <a:r>
              <a:rPr lang="fa-IR" dirty="0" err="1" smtClean="0"/>
              <a:t>تشخيص</a:t>
            </a:r>
            <a:r>
              <a:rPr lang="fa-IR" dirty="0" smtClean="0"/>
              <a:t> </a:t>
            </a:r>
            <a:r>
              <a:rPr lang="fa-IR" dirty="0"/>
              <a:t>الگو و خوشه‌بندي </a:t>
            </a:r>
            <a:r>
              <a:rPr lang="fa-IR" dirty="0" err="1"/>
              <a:t>فازي</a:t>
            </a:r>
            <a:endParaRPr lang="en-US" dirty="0"/>
          </a:p>
          <a:p>
            <a:pPr lvl="3"/>
            <a:r>
              <a:rPr lang="fa-IR" dirty="0" smtClean="0"/>
              <a:t>سيستم‌هاي </a:t>
            </a:r>
            <a:r>
              <a:rPr lang="fa-IR" dirty="0" err="1"/>
              <a:t>مجازي</a:t>
            </a:r>
            <a:endParaRPr lang="en-US" dirty="0"/>
          </a:p>
          <a:p>
            <a:pPr lvl="3"/>
            <a:r>
              <a:rPr lang="fa-IR" dirty="0" smtClean="0"/>
              <a:t>الگوريتم‌هاي </a:t>
            </a:r>
            <a:r>
              <a:rPr lang="fa-IR" dirty="0" err="1"/>
              <a:t>تکاملي</a:t>
            </a:r>
            <a:r>
              <a:rPr lang="fa-IR" dirty="0"/>
              <a:t> </a:t>
            </a:r>
            <a:r>
              <a:rPr lang="fa-IR" dirty="0" err="1"/>
              <a:t>فازي</a:t>
            </a:r>
            <a:endParaRPr lang="en-US" dirty="0"/>
          </a:p>
          <a:p>
            <a:pPr lvl="3"/>
            <a:r>
              <a:rPr lang="fa-IR" dirty="0" smtClean="0"/>
              <a:t>سيستم‌هاي </a:t>
            </a:r>
            <a:r>
              <a:rPr lang="fa-IR" dirty="0"/>
              <a:t>اطلاعات </a:t>
            </a:r>
            <a:r>
              <a:rPr lang="fa-IR" dirty="0" err="1"/>
              <a:t>توزيع</a:t>
            </a:r>
            <a:r>
              <a:rPr lang="fa-IR" dirty="0"/>
              <a:t> شده شبکه‌اي</a:t>
            </a:r>
            <a:endParaRPr lang="en-US" dirty="0"/>
          </a:p>
          <a:p>
            <a:pPr lvl="3"/>
            <a:r>
              <a:rPr lang="fa-IR" dirty="0" smtClean="0"/>
              <a:t>سيستم‌هاي </a:t>
            </a:r>
            <a:r>
              <a:rPr lang="fa-IR" dirty="0" err="1"/>
              <a:t>زمانبندي</a:t>
            </a:r>
            <a:r>
              <a:rPr lang="fa-IR" dirty="0"/>
              <a:t> هوشمند</a:t>
            </a:r>
            <a:endParaRPr lang="fa-IR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اعضاي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هيئت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علمي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دانشكده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  <p:pic>
        <p:nvPicPr>
          <p:cNvPr id="9218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17527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0"/>
            <a:ext cx="5562600" cy="4525963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a-IR" b="1" dirty="0" err="1" smtClean="0"/>
              <a:t>دكتر</a:t>
            </a:r>
            <a:r>
              <a:rPr lang="fa-IR" b="1" dirty="0" smtClean="0"/>
              <a:t> </a:t>
            </a:r>
            <a:r>
              <a:rPr lang="fa-IR" b="1" dirty="0" err="1" smtClean="0"/>
              <a:t>سيد</a:t>
            </a:r>
            <a:r>
              <a:rPr lang="fa-IR" b="1" dirty="0" smtClean="0"/>
              <a:t> محمد </a:t>
            </a:r>
            <a:r>
              <a:rPr lang="fa-IR" b="1" dirty="0" err="1" smtClean="0"/>
              <a:t>تقي</a:t>
            </a:r>
            <a:r>
              <a:rPr lang="fa-IR" b="1" dirty="0" smtClean="0"/>
              <a:t> </a:t>
            </a:r>
            <a:r>
              <a:rPr lang="fa-IR" b="1" dirty="0" err="1" smtClean="0"/>
              <a:t>فاطمي</a:t>
            </a:r>
            <a:r>
              <a:rPr lang="fa-IR" b="1" dirty="0" smtClean="0"/>
              <a:t> </a:t>
            </a:r>
            <a:r>
              <a:rPr lang="fa-IR" b="1" dirty="0" err="1" smtClean="0"/>
              <a:t>قمي</a:t>
            </a:r>
            <a:endParaRPr lang="fa-IR" b="1" dirty="0"/>
          </a:p>
          <a:p>
            <a:pPr lvl="1"/>
            <a:r>
              <a:rPr lang="fa-IR" dirty="0" smtClean="0"/>
              <a:t>زمينه </a:t>
            </a:r>
            <a:r>
              <a:rPr lang="fa-IR" dirty="0" smtClean="0"/>
              <a:t>هاي تخصصي:</a:t>
            </a:r>
          </a:p>
          <a:p>
            <a:pPr lvl="3"/>
            <a:r>
              <a:rPr lang="fa-IR" dirty="0" smtClean="0"/>
              <a:t>شبکه‌هاي </a:t>
            </a:r>
            <a:r>
              <a:rPr lang="fa-IR" dirty="0" err="1"/>
              <a:t>احتمالي</a:t>
            </a:r>
            <a:endParaRPr lang="en-US" dirty="0"/>
          </a:p>
          <a:p>
            <a:pPr lvl="3"/>
            <a:r>
              <a:rPr lang="fa-IR" dirty="0" smtClean="0"/>
              <a:t>‌برنامه‌ريزي </a:t>
            </a:r>
            <a:r>
              <a:rPr lang="fa-IR" dirty="0" err="1"/>
              <a:t>توليد</a:t>
            </a:r>
            <a:endParaRPr lang="en-US" dirty="0"/>
          </a:p>
          <a:p>
            <a:pPr lvl="3"/>
            <a:r>
              <a:rPr lang="fa-IR" dirty="0" err="1" smtClean="0"/>
              <a:t>طراحي</a:t>
            </a:r>
            <a:r>
              <a:rPr lang="fa-IR" dirty="0" smtClean="0"/>
              <a:t> </a:t>
            </a:r>
            <a:r>
              <a:rPr lang="fa-IR" dirty="0"/>
              <a:t>و </a:t>
            </a:r>
            <a:r>
              <a:rPr lang="fa-IR" dirty="0" err="1"/>
              <a:t>تجزيه</a:t>
            </a:r>
            <a:r>
              <a:rPr lang="fa-IR" dirty="0"/>
              <a:t> و </a:t>
            </a:r>
            <a:r>
              <a:rPr lang="fa-IR" dirty="0" err="1"/>
              <a:t>تحليل</a:t>
            </a:r>
            <a:r>
              <a:rPr lang="fa-IR" dirty="0"/>
              <a:t> سيستم‌ها</a:t>
            </a:r>
            <a:endParaRPr lang="en-US" dirty="0"/>
          </a:p>
          <a:p>
            <a:pPr lvl="3"/>
            <a:r>
              <a:rPr lang="fa-IR" dirty="0" smtClean="0"/>
              <a:t>کنترل </a:t>
            </a:r>
            <a:r>
              <a:rPr lang="fa-IR" dirty="0" err="1"/>
              <a:t>کيفيت</a:t>
            </a:r>
            <a:r>
              <a:rPr lang="fa-IR" dirty="0"/>
              <a:t> </a:t>
            </a:r>
            <a:r>
              <a:rPr lang="fa-IR" dirty="0" err="1"/>
              <a:t>آماري</a:t>
            </a:r>
            <a:endParaRPr lang="en-US" dirty="0"/>
          </a:p>
          <a:p>
            <a:pPr lvl="3"/>
            <a:r>
              <a:rPr lang="fa-IR" dirty="0" smtClean="0"/>
              <a:t>سيستم‌هاي </a:t>
            </a:r>
            <a:r>
              <a:rPr lang="fa-IR" dirty="0"/>
              <a:t>صف</a:t>
            </a:r>
            <a:endParaRPr lang="en-US" dirty="0"/>
          </a:p>
          <a:p>
            <a:pPr lvl="3"/>
            <a:r>
              <a:rPr lang="fa-IR" dirty="0" smtClean="0"/>
              <a:t>کنترل </a:t>
            </a:r>
            <a:r>
              <a:rPr lang="fa-IR" dirty="0"/>
              <a:t>پروژه</a:t>
            </a:r>
            <a:endParaRPr lang="en-US" dirty="0"/>
          </a:p>
          <a:p>
            <a:pPr lvl="3"/>
            <a:r>
              <a:rPr lang="fa-IR" dirty="0" smtClean="0"/>
              <a:t>کنترل </a:t>
            </a:r>
            <a:r>
              <a:rPr lang="fa-IR" dirty="0" err="1"/>
              <a:t>توليد</a:t>
            </a:r>
            <a:r>
              <a:rPr lang="fa-IR" dirty="0"/>
              <a:t> و </a:t>
            </a:r>
            <a:r>
              <a:rPr lang="fa-IR" dirty="0" err="1"/>
              <a:t>موجوديها</a:t>
            </a:r>
            <a:endParaRPr lang="fa-IR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اعضاي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هيئت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علمي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دانشكده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  <p:pic>
        <p:nvPicPr>
          <p:cNvPr id="10242" name="Picture 2" descr="clip_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177889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0"/>
            <a:ext cx="5562600" cy="4525963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a-IR" b="1" dirty="0" err="1" smtClean="0"/>
              <a:t>دكتر</a:t>
            </a:r>
            <a:r>
              <a:rPr lang="fa-IR" b="1" dirty="0" smtClean="0"/>
              <a:t> داوود </a:t>
            </a:r>
            <a:r>
              <a:rPr lang="fa-IR" b="1" dirty="0" err="1" smtClean="0"/>
              <a:t>فدايي</a:t>
            </a:r>
            <a:endParaRPr lang="fa-IR" b="1" dirty="0"/>
          </a:p>
          <a:p>
            <a:pPr lvl="1"/>
            <a:r>
              <a:rPr lang="fa-IR" dirty="0" smtClean="0"/>
              <a:t>زمينه </a:t>
            </a:r>
            <a:r>
              <a:rPr lang="fa-IR" dirty="0" smtClean="0"/>
              <a:t>هاي تخصصي:</a:t>
            </a:r>
          </a:p>
          <a:p>
            <a:pPr lvl="3"/>
            <a:r>
              <a:rPr lang="fa-IR" dirty="0" err="1" smtClean="0"/>
              <a:t>طراحي</a:t>
            </a:r>
            <a:r>
              <a:rPr lang="fa-IR" dirty="0" smtClean="0"/>
              <a:t> </a:t>
            </a:r>
            <a:r>
              <a:rPr lang="fa-IR" dirty="0"/>
              <a:t>و ساخت </a:t>
            </a:r>
            <a:r>
              <a:rPr lang="fa-IR" dirty="0" err="1"/>
              <a:t>تجهيزات</a:t>
            </a:r>
            <a:endParaRPr lang="en-US" dirty="0"/>
          </a:p>
          <a:p>
            <a:pPr lvl="3"/>
            <a:r>
              <a:rPr lang="fa-IR" dirty="0" err="1" smtClean="0"/>
              <a:t>انرژيهاي</a:t>
            </a:r>
            <a:r>
              <a:rPr lang="fa-IR" dirty="0" smtClean="0"/>
              <a:t> </a:t>
            </a:r>
            <a:r>
              <a:rPr lang="fa-IR" dirty="0" err="1"/>
              <a:t>تجديدپذير</a:t>
            </a:r>
            <a:endParaRPr lang="en-US" dirty="0"/>
          </a:p>
          <a:p>
            <a:pPr lvl="3"/>
            <a:r>
              <a:rPr lang="fa-IR" dirty="0" err="1" smtClean="0"/>
              <a:t>کارآفريني</a:t>
            </a:r>
            <a:endParaRPr lang="en-US" dirty="0"/>
          </a:p>
          <a:p>
            <a:pPr lvl="3"/>
            <a:r>
              <a:rPr lang="fa-IR" dirty="0" err="1" smtClean="0"/>
              <a:t>مديريت</a:t>
            </a:r>
            <a:r>
              <a:rPr lang="fa-IR" dirty="0" smtClean="0"/>
              <a:t> </a:t>
            </a:r>
            <a:r>
              <a:rPr lang="fa-IR" dirty="0" err="1"/>
              <a:t>انرژي</a:t>
            </a:r>
            <a:endParaRPr lang="en-US" dirty="0"/>
          </a:p>
          <a:p>
            <a:pPr lvl="3"/>
            <a:r>
              <a:rPr lang="fa-IR" dirty="0" smtClean="0"/>
              <a:t>بهره‌وري </a:t>
            </a:r>
            <a:r>
              <a:rPr lang="fa-IR" dirty="0"/>
              <a:t>از </a:t>
            </a:r>
            <a:r>
              <a:rPr lang="fa-IR" dirty="0" err="1"/>
              <a:t>طريق</a:t>
            </a:r>
            <a:r>
              <a:rPr lang="fa-IR" dirty="0"/>
              <a:t> کاهش </a:t>
            </a:r>
            <a:r>
              <a:rPr lang="fa-IR" dirty="0" err="1"/>
              <a:t>هزينه</a:t>
            </a:r>
            <a:r>
              <a:rPr lang="fa-IR" dirty="0"/>
              <a:t> </a:t>
            </a:r>
            <a:r>
              <a:rPr lang="fa-IR" dirty="0" err="1"/>
              <a:t>توليد</a:t>
            </a:r>
            <a:r>
              <a:rPr lang="fa-IR" dirty="0"/>
              <a:t> و </a:t>
            </a:r>
            <a:r>
              <a:rPr lang="fa-IR" dirty="0" err="1"/>
              <a:t>نوآوري</a:t>
            </a:r>
            <a:endParaRPr lang="en-US" dirty="0"/>
          </a:p>
          <a:p>
            <a:pPr lvl="4"/>
            <a:endParaRPr lang="fa-IR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اعضاي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هيئت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علمي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دانشكده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  <p:pic>
        <p:nvPicPr>
          <p:cNvPr id="11266" name="Picture 2" descr="DCAM58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457" y="1600200"/>
            <a:ext cx="186274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0"/>
            <a:ext cx="5562600" cy="4525963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a-IR" b="1" dirty="0" err="1" smtClean="0"/>
              <a:t>دكتر</a:t>
            </a:r>
            <a:r>
              <a:rPr lang="fa-IR" b="1" dirty="0" smtClean="0"/>
              <a:t> ابوالفضل </a:t>
            </a:r>
            <a:r>
              <a:rPr lang="fa-IR" b="1" dirty="0" err="1" smtClean="0"/>
              <a:t>قائمي</a:t>
            </a:r>
            <a:endParaRPr lang="fa-IR" b="1" dirty="0"/>
          </a:p>
          <a:p>
            <a:pPr lvl="1"/>
            <a:r>
              <a:rPr lang="fa-IR" dirty="0" smtClean="0"/>
              <a:t>زمينه </a:t>
            </a:r>
            <a:r>
              <a:rPr lang="fa-IR" dirty="0" smtClean="0"/>
              <a:t>هاي تخصصي:</a:t>
            </a:r>
            <a:endParaRPr lang="fa-IR" dirty="0"/>
          </a:p>
          <a:p>
            <a:pPr lvl="3"/>
            <a:r>
              <a:rPr lang="fa-IR" dirty="0" smtClean="0"/>
              <a:t>بهينه‌يابي </a:t>
            </a:r>
            <a:r>
              <a:rPr lang="fa-IR" dirty="0" err="1"/>
              <a:t>مدلهاي</a:t>
            </a:r>
            <a:r>
              <a:rPr lang="fa-IR" dirty="0"/>
              <a:t> </a:t>
            </a:r>
            <a:r>
              <a:rPr lang="fa-IR" dirty="0" err="1" smtClean="0"/>
              <a:t>رياضي</a:t>
            </a:r>
            <a:r>
              <a:rPr lang="fa-IR" dirty="0" smtClean="0"/>
              <a:t> با </a:t>
            </a:r>
            <a:r>
              <a:rPr lang="fa-IR" dirty="0" err="1"/>
              <a:t>تأکيد</a:t>
            </a:r>
            <a:r>
              <a:rPr lang="fa-IR" dirty="0"/>
              <a:t> بر مسائل </a:t>
            </a:r>
            <a:r>
              <a:rPr lang="fa-IR" dirty="0" err="1"/>
              <a:t>مهندسي</a:t>
            </a:r>
            <a:r>
              <a:rPr lang="fa-IR" dirty="0"/>
              <a:t> </a:t>
            </a:r>
            <a:r>
              <a:rPr lang="fa-IR" dirty="0" smtClean="0"/>
              <a:t>نفت</a:t>
            </a:r>
          </a:p>
          <a:p>
            <a:pPr lvl="3"/>
            <a:r>
              <a:rPr lang="fa-IR" dirty="0" err="1" smtClean="0"/>
              <a:t>تحقيق</a:t>
            </a:r>
            <a:r>
              <a:rPr lang="fa-IR" dirty="0" smtClean="0"/>
              <a:t> در </a:t>
            </a:r>
            <a:r>
              <a:rPr lang="fa-IR" dirty="0" err="1" smtClean="0"/>
              <a:t>عمليات</a:t>
            </a:r>
            <a:endParaRPr lang="en-US" dirty="0"/>
          </a:p>
          <a:p>
            <a:pPr lvl="1"/>
            <a:endParaRPr lang="fa-IR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اعضاي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هيئت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علمي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دانشكده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600200"/>
            <a:ext cx="1788367" cy="2286000"/>
          </a:xfrm>
          <a:prstGeom prst="rect">
            <a:avLst/>
          </a:prstGeom>
        </p:spPr>
      </p:pic>
    </p:spTree>
  </p:cSld>
  <p:clrMapOvr>
    <a:masterClrMapping/>
  </p:clrMapOvr>
  <p:transition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0" y="533400"/>
            <a:ext cx="8077200" cy="5715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800" b="1" dirty="0" err="1" smtClean="0">
                <a:cs typeface="B Nazanin" pitchFamily="2" charset="-78"/>
              </a:rPr>
              <a:t>امكانات</a:t>
            </a:r>
            <a:r>
              <a:rPr lang="fa-IR" sz="4800" b="1" dirty="0" smtClean="0">
                <a:cs typeface="B Nazanin" pitchFamily="2" charset="-78"/>
              </a:rPr>
              <a:t> </a:t>
            </a:r>
            <a:r>
              <a:rPr lang="fa-IR" sz="4800" b="1" dirty="0" err="1" smtClean="0">
                <a:cs typeface="B Nazanin" pitchFamily="2" charset="-78"/>
              </a:rPr>
              <a:t>دانشكده</a:t>
            </a:r>
            <a:r>
              <a:rPr lang="fa-IR" sz="4800" b="1" dirty="0" smtClean="0">
                <a:cs typeface="B Nazanin" pitchFamily="2" charset="-78"/>
              </a:rPr>
              <a:t> </a:t>
            </a:r>
            <a:r>
              <a:rPr lang="fa-IR" sz="4800" b="1" dirty="0" err="1" smtClean="0">
                <a:cs typeface="B Nazanin" pitchFamily="2" charset="-78"/>
              </a:rPr>
              <a:t>مهندسي</a:t>
            </a:r>
            <a:r>
              <a:rPr lang="fa-IR" sz="4800" b="1" dirty="0" smtClean="0">
                <a:cs typeface="B Nazanin" pitchFamily="2" charset="-78"/>
              </a:rPr>
              <a:t> </a:t>
            </a:r>
            <a:r>
              <a:rPr lang="fa-IR" sz="4800" b="1" dirty="0" err="1" smtClean="0">
                <a:cs typeface="B Nazanin" pitchFamily="2" charset="-78"/>
              </a:rPr>
              <a:t>صنايع</a:t>
            </a:r>
            <a:endParaRPr lang="en-US" sz="4800" b="1" dirty="0">
              <a:cs typeface="B Nazanin" pitchFamily="2" charset="-78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600200"/>
            <a:ext cx="6019800" cy="4525963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a-IR" b="1" dirty="0" err="1" smtClean="0"/>
              <a:t>دكتر</a:t>
            </a:r>
            <a:r>
              <a:rPr lang="fa-IR" b="1" dirty="0" smtClean="0"/>
              <a:t> </a:t>
            </a:r>
            <a:r>
              <a:rPr lang="fa-IR" b="1" dirty="0" err="1" smtClean="0"/>
              <a:t>سيد</a:t>
            </a:r>
            <a:r>
              <a:rPr lang="fa-IR" b="1" dirty="0" smtClean="0"/>
              <a:t> حسن </a:t>
            </a:r>
            <a:r>
              <a:rPr lang="fa-IR" b="1" dirty="0" err="1" smtClean="0"/>
              <a:t>قدسي</a:t>
            </a:r>
            <a:r>
              <a:rPr lang="fa-IR" b="1" dirty="0" smtClean="0"/>
              <a:t> پور</a:t>
            </a:r>
            <a:endParaRPr lang="fa-IR" b="1" dirty="0"/>
          </a:p>
          <a:p>
            <a:pPr lvl="1"/>
            <a:r>
              <a:rPr lang="fa-IR" dirty="0" smtClean="0"/>
              <a:t>زمينه </a:t>
            </a:r>
            <a:r>
              <a:rPr lang="fa-IR" dirty="0" smtClean="0"/>
              <a:t>هاي تخصصي:</a:t>
            </a:r>
            <a:endParaRPr lang="fa-IR" dirty="0"/>
          </a:p>
          <a:p>
            <a:pPr lvl="3"/>
            <a:r>
              <a:rPr lang="fa-IR" dirty="0" smtClean="0"/>
              <a:t>برنامه‌ريزي </a:t>
            </a:r>
            <a:r>
              <a:rPr lang="fa-IR" dirty="0" err="1"/>
              <a:t>چندهدفه</a:t>
            </a:r>
            <a:r>
              <a:rPr lang="fa-IR" dirty="0"/>
              <a:t> (</a:t>
            </a:r>
            <a:r>
              <a:rPr lang="fa-IR" dirty="0" err="1"/>
              <a:t>قطعي</a:t>
            </a:r>
            <a:r>
              <a:rPr lang="fa-IR" dirty="0"/>
              <a:t> و </a:t>
            </a:r>
            <a:r>
              <a:rPr lang="fa-IR" dirty="0" err="1"/>
              <a:t>فازي</a:t>
            </a:r>
            <a:r>
              <a:rPr lang="fa-IR" dirty="0"/>
              <a:t>)</a:t>
            </a:r>
            <a:endParaRPr lang="en-US" dirty="0"/>
          </a:p>
          <a:p>
            <a:pPr lvl="3"/>
            <a:r>
              <a:rPr lang="fa-IR" dirty="0" smtClean="0"/>
              <a:t>برنامه‌ريزي </a:t>
            </a:r>
            <a:r>
              <a:rPr lang="fa-IR" dirty="0" err="1"/>
              <a:t>چندشاخصه</a:t>
            </a:r>
            <a:r>
              <a:rPr lang="fa-IR" dirty="0"/>
              <a:t> (مانند </a:t>
            </a:r>
            <a:r>
              <a:rPr lang="en-US" dirty="0"/>
              <a:t>AHP</a:t>
            </a:r>
            <a:r>
              <a:rPr lang="fa-IR" dirty="0"/>
              <a:t> و </a:t>
            </a:r>
            <a:r>
              <a:rPr lang="en-US" dirty="0" err="1"/>
              <a:t>Topsis</a:t>
            </a:r>
            <a:r>
              <a:rPr lang="fa-IR" dirty="0"/>
              <a:t> و ...)</a:t>
            </a:r>
            <a:endParaRPr lang="en-US" dirty="0"/>
          </a:p>
          <a:p>
            <a:pPr lvl="3"/>
            <a:r>
              <a:rPr lang="fa-IR" dirty="0" smtClean="0"/>
              <a:t>مباحث </a:t>
            </a:r>
            <a:r>
              <a:rPr lang="fa-IR" dirty="0"/>
              <a:t>مرتبط با </a:t>
            </a:r>
            <a:r>
              <a:rPr lang="fa-IR" dirty="0" err="1"/>
              <a:t>مديريت</a:t>
            </a:r>
            <a:r>
              <a:rPr lang="fa-IR" dirty="0"/>
              <a:t> </a:t>
            </a:r>
            <a:r>
              <a:rPr lang="fa-IR" dirty="0" err="1"/>
              <a:t>زنجيره</a:t>
            </a:r>
            <a:r>
              <a:rPr lang="fa-IR" dirty="0"/>
              <a:t> </a:t>
            </a:r>
            <a:r>
              <a:rPr lang="fa-IR" dirty="0" err="1" smtClean="0"/>
              <a:t>تأمين</a:t>
            </a:r>
            <a:endParaRPr lang="fa-IR" dirty="0" smtClean="0"/>
          </a:p>
          <a:p>
            <a:pPr lvl="3"/>
            <a:r>
              <a:rPr lang="fa-IR" dirty="0" err="1" smtClean="0"/>
              <a:t>مديريت</a:t>
            </a:r>
            <a:r>
              <a:rPr lang="fa-IR" dirty="0" smtClean="0"/>
              <a:t> پروژه</a:t>
            </a:r>
            <a:endParaRPr lang="fa-IR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err="1" smtClean="0">
                <a:cs typeface="B Titr" pitchFamily="2" charset="-78"/>
              </a:rPr>
              <a:t>اعضاي</a:t>
            </a:r>
            <a:r>
              <a:rPr lang="fa-IR" sz="3200" b="1" dirty="0" smtClean="0">
                <a:cs typeface="B Titr" pitchFamily="2" charset="-78"/>
              </a:rPr>
              <a:t> </a:t>
            </a:r>
            <a:r>
              <a:rPr lang="fa-IR" sz="3200" b="1" dirty="0" err="1" smtClean="0">
                <a:cs typeface="B Titr" pitchFamily="2" charset="-78"/>
              </a:rPr>
              <a:t>هيئت</a:t>
            </a:r>
            <a:r>
              <a:rPr lang="fa-IR" sz="3200" b="1" dirty="0" smtClean="0">
                <a:cs typeface="B Titr" pitchFamily="2" charset="-78"/>
              </a:rPr>
              <a:t> </a:t>
            </a:r>
            <a:r>
              <a:rPr lang="fa-IR" sz="3200" b="1" dirty="0" err="1" smtClean="0">
                <a:cs typeface="B Titr" pitchFamily="2" charset="-78"/>
              </a:rPr>
              <a:t>علمي</a:t>
            </a:r>
            <a:r>
              <a:rPr lang="fa-IR" sz="3200" b="1" dirty="0" smtClean="0">
                <a:cs typeface="B Titr" pitchFamily="2" charset="-78"/>
              </a:rPr>
              <a:t> </a:t>
            </a:r>
            <a:r>
              <a:rPr lang="fa-IR" sz="3200" b="1" dirty="0" err="1" smtClean="0">
                <a:cs typeface="B Titr" pitchFamily="2" charset="-78"/>
              </a:rPr>
              <a:t>دانشكده</a:t>
            </a:r>
            <a:endParaRPr lang="en-US" sz="3200" b="1" dirty="0">
              <a:cs typeface="B Titr" pitchFamily="2" charset="-78"/>
            </a:endParaRPr>
          </a:p>
        </p:txBody>
      </p:sp>
      <p:pic>
        <p:nvPicPr>
          <p:cNvPr id="4" name="Picture 3" descr="dr ghodsipo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600200"/>
            <a:ext cx="1791414" cy="2286000"/>
          </a:xfrm>
          <a:prstGeom prst="rect">
            <a:avLst/>
          </a:prstGeom>
        </p:spPr>
      </p:pic>
    </p:spTree>
  </p:cSld>
  <p:clrMapOvr>
    <a:masterClrMapping/>
  </p:clrMapOvr>
  <p:transition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600200"/>
            <a:ext cx="6019800" cy="4525963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a-IR" b="1" dirty="0" err="1" smtClean="0"/>
              <a:t>دكتر</a:t>
            </a:r>
            <a:r>
              <a:rPr lang="fa-IR" b="1" dirty="0" smtClean="0"/>
              <a:t> بهروز </a:t>
            </a:r>
            <a:r>
              <a:rPr lang="fa-IR" b="1" dirty="0" err="1" smtClean="0"/>
              <a:t>كريمي</a:t>
            </a:r>
            <a:endParaRPr lang="fa-IR" b="1" dirty="0"/>
          </a:p>
          <a:p>
            <a:pPr lvl="1"/>
            <a:r>
              <a:rPr lang="fa-IR" dirty="0" smtClean="0"/>
              <a:t>زمينه </a:t>
            </a:r>
            <a:r>
              <a:rPr lang="fa-IR" dirty="0" smtClean="0"/>
              <a:t>هاي تخصصي:</a:t>
            </a:r>
          </a:p>
          <a:p>
            <a:pPr lvl="3"/>
            <a:r>
              <a:rPr lang="fa-IR" dirty="0" err="1" smtClean="0"/>
              <a:t>زنجيره</a:t>
            </a:r>
            <a:r>
              <a:rPr lang="fa-IR" dirty="0" smtClean="0"/>
              <a:t> </a:t>
            </a:r>
            <a:r>
              <a:rPr lang="fa-IR" dirty="0" err="1"/>
              <a:t>تامين</a:t>
            </a:r>
            <a:r>
              <a:rPr lang="fa-IR" dirty="0"/>
              <a:t> و </a:t>
            </a:r>
            <a:r>
              <a:rPr lang="fa-IR" dirty="0" err="1" smtClean="0"/>
              <a:t>لجستيک</a:t>
            </a:r>
            <a:endParaRPr lang="en-US" dirty="0"/>
          </a:p>
          <a:p>
            <a:pPr lvl="3"/>
            <a:r>
              <a:rPr lang="fa-IR" dirty="0" smtClean="0"/>
              <a:t>برنامه‌ريزي </a:t>
            </a:r>
            <a:r>
              <a:rPr lang="fa-IR" dirty="0"/>
              <a:t>و کنترل </a:t>
            </a:r>
            <a:r>
              <a:rPr lang="fa-IR" dirty="0" err="1"/>
              <a:t>توليد</a:t>
            </a:r>
            <a:r>
              <a:rPr lang="fa-IR" dirty="0"/>
              <a:t> و </a:t>
            </a:r>
            <a:r>
              <a:rPr lang="fa-IR" dirty="0" err="1"/>
              <a:t>موجوديها</a:t>
            </a:r>
            <a:endParaRPr lang="en-US" dirty="0"/>
          </a:p>
          <a:p>
            <a:pPr lvl="3"/>
            <a:r>
              <a:rPr lang="fa-IR" dirty="0" err="1" smtClean="0"/>
              <a:t>تئوري</a:t>
            </a:r>
            <a:r>
              <a:rPr lang="fa-IR" dirty="0" smtClean="0"/>
              <a:t> </a:t>
            </a:r>
            <a:r>
              <a:rPr lang="fa-IR" dirty="0"/>
              <a:t>و کاربرد </a:t>
            </a:r>
            <a:r>
              <a:rPr lang="fa-IR" dirty="0" err="1"/>
              <a:t>روشهاي</a:t>
            </a:r>
            <a:r>
              <a:rPr lang="fa-IR" dirty="0"/>
              <a:t> </a:t>
            </a:r>
            <a:r>
              <a:rPr lang="fa-IR" dirty="0" err="1"/>
              <a:t>متاهيورستيک</a:t>
            </a:r>
            <a:endParaRPr lang="fa-IR" dirty="0" smtClean="0"/>
          </a:p>
          <a:p>
            <a:pPr lvl="4"/>
            <a:endParaRPr lang="fa-IR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اعضاي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هيئت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علمي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دانشكده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  <p:pic>
        <p:nvPicPr>
          <p:cNvPr id="12290" name="Picture 2" descr="DCAM58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176056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600200"/>
            <a:ext cx="6019800" cy="4525963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a-IR" b="1" dirty="0" err="1" smtClean="0"/>
              <a:t>دكتر</a:t>
            </a:r>
            <a:r>
              <a:rPr lang="fa-IR" b="1" dirty="0" smtClean="0"/>
              <a:t> </a:t>
            </a:r>
            <a:r>
              <a:rPr lang="fa-IR" b="1" dirty="0" err="1" smtClean="0"/>
              <a:t>علي</a:t>
            </a:r>
            <a:r>
              <a:rPr lang="fa-IR" b="1" dirty="0" smtClean="0"/>
              <a:t> محمد </a:t>
            </a:r>
            <a:r>
              <a:rPr lang="fa-IR" b="1" dirty="0" err="1" smtClean="0"/>
              <a:t>كيمياگري</a:t>
            </a:r>
            <a:endParaRPr lang="fa-IR" b="1" dirty="0"/>
          </a:p>
          <a:p>
            <a:pPr lvl="1"/>
            <a:r>
              <a:rPr lang="fa-IR" dirty="0" smtClean="0"/>
              <a:t>زمينه </a:t>
            </a:r>
            <a:r>
              <a:rPr lang="fa-IR" dirty="0" smtClean="0"/>
              <a:t>هاي تخصصي:</a:t>
            </a:r>
          </a:p>
          <a:p>
            <a:pPr lvl="3"/>
            <a:r>
              <a:rPr lang="fa-IR" dirty="0" smtClean="0"/>
              <a:t>مدل‌هاي </a:t>
            </a:r>
            <a:r>
              <a:rPr lang="fa-IR" dirty="0"/>
              <a:t>اقتصاد‌سنجي</a:t>
            </a:r>
            <a:endParaRPr lang="en-US" dirty="0"/>
          </a:p>
          <a:p>
            <a:pPr lvl="3"/>
            <a:r>
              <a:rPr lang="fa-IR" dirty="0" smtClean="0"/>
              <a:t>برنامه‌ريزي </a:t>
            </a:r>
            <a:r>
              <a:rPr lang="fa-IR" dirty="0" err="1"/>
              <a:t>استراتژيک</a:t>
            </a:r>
            <a:r>
              <a:rPr lang="fa-IR" dirty="0"/>
              <a:t> </a:t>
            </a:r>
            <a:r>
              <a:rPr lang="fa-IR" dirty="0" err="1"/>
              <a:t>بنچ</a:t>
            </a:r>
            <a:r>
              <a:rPr lang="fa-IR" dirty="0"/>
              <a:t> </a:t>
            </a:r>
            <a:r>
              <a:rPr lang="fa-IR" dirty="0" err="1"/>
              <a:t>مارکينگ</a:t>
            </a:r>
            <a:endParaRPr lang="en-US" dirty="0"/>
          </a:p>
          <a:p>
            <a:pPr lvl="3"/>
            <a:r>
              <a:rPr lang="fa-IR" dirty="0" err="1" smtClean="0"/>
              <a:t>مديريت</a:t>
            </a:r>
            <a:r>
              <a:rPr lang="fa-IR" dirty="0" smtClean="0"/>
              <a:t> </a:t>
            </a:r>
            <a:r>
              <a:rPr lang="fa-IR" dirty="0" err="1"/>
              <a:t>تکنولوژيک</a:t>
            </a:r>
            <a:endParaRPr lang="en-US" dirty="0"/>
          </a:p>
          <a:p>
            <a:pPr lvl="3"/>
            <a:r>
              <a:rPr lang="fa-IR" dirty="0" smtClean="0"/>
              <a:t>بهره‌وري</a:t>
            </a:r>
            <a:endParaRPr lang="en-US" dirty="0"/>
          </a:p>
          <a:p>
            <a:pPr lvl="1"/>
            <a:endParaRPr lang="fa-IR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اعضاي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هيئت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علمي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دانشكده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  <p:pic>
        <p:nvPicPr>
          <p:cNvPr id="13314" name="Picture 2" descr="clip_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162364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600200"/>
            <a:ext cx="6019800" cy="4525963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a-IR" b="1" dirty="0" err="1" smtClean="0"/>
              <a:t>دكتر</a:t>
            </a:r>
            <a:r>
              <a:rPr lang="fa-IR" b="1" dirty="0" smtClean="0"/>
              <a:t> </a:t>
            </a:r>
            <a:r>
              <a:rPr lang="fa-IR" b="1" dirty="0" err="1" smtClean="0"/>
              <a:t>عليرضا</a:t>
            </a:r>
            <a:r>
              <a:rPr lang="fa-IR" b="1" dirty="0" smtClean="0"/>
              <a:t> </a:t>
            </a:r>
            <a:r>
              <a:rPr lang="fa-IR" b="1" dirty="0" err="1" smtClean="0"/>
              <a:t>لاري</a:t>
            </a:r>
            <a:endParaRPr lang="fa-IR" b="1" dirty="0"/>
          </a:p>
          <a:p>
            <a:pPr lvl="1"/>
            <a:r>
              <a:rPr lang="fa-IR" dirty="0" smtClean="0"/>
              <a:t>زمينه </a:t>
            </a:r>
            <a:r>
              <a:rPr lang="fa-IR" dirty="0" smtClean="0"/>
              <a:t>هاي تخصصي:</a:t>
            </a:r>
          </a:p>
          <a:p>
            <a:pPr lvl="3"/>
            <a:r>
              <a:rPr lang="fa-IR" dirty="0" smtClean="0"/>
              <a:t>سيستم‌هاي </a:t>
            </a:r>
            <a:r>
              <a:rPr lang="fa-IR" dirty="0"/>
              <a:t>هوشمند </a:t>
            </a:r>
            <a:r>
              <a:rPr lang="fa-IR" dirty="0" err="1"/>
              <a:t>پشتيباني</a:t>
            </a:r>
            <a:r>
              <a:rPr lang="fa-IR" dirty="0"/>
              <a:t> </a:t>
            </a:r>
            <a:r>
              <a:rPr lang="fa-IR" dirty="0" err="1"/>
              <a:t>تصميم</a:t>
            </a:r>
            <a:endParaRPr lang="en-US" dirty="0"/>
          </a:p>
          <a:p>
            <a:pPr lvl="3"/>
            <a:r>
              <a:rPr lang="fa-IR" dirty="0" err="1" smtClean="0"/>
              <a:t>مديريت</a:t>
            </a:r>
            <a:r>
              <a:rPr lang="fa-IR" dirty="0" smtClean="0"/>
              <a:t> </a:t>
            </a:r>
            <a:r>
              <a:rPr lang="fa-IR" dirty="0" err="1"/>
              <a:t>فرآيند</a:t>
            </a:r>
            <a:r>
              <a:rPr lang="fa-IR" dirty="0"/>
              <a:t> و </a:t>
            </a:r>
            <a:r>
              <a:rPr lang="fa-IR" dirty="0" err="1"/>
              <a:t>مهندسي</a:t>
            </a:r>
            <a:r>
              <a:rPr lang="fa-IR" dirty="0"/>
              <a:t> مجدد</a:t>
            </a:r>
            <a:endParaRPr lang="en-US" dirty="0"/>
          </a:p>
          <a:p>
            <a:pPr lvl="3"/>
            <a:r>
              <a:rPr lang="fa-IR" dirty="0" err="1" smtClean="0"/>
              <a:t>طراحي</a:t>
            </a:r>
            <a:r>
              <a:rPr lang="fa-IR" dirty="0" smtClean="0"/>
              <a:t> </a:t>
            </a:r>
            <a:r>
              <a:rPr lang="fa-IR" dirty="0"/>
              <a:t>سيستم‌هاي مرتبط با بهبود </a:t>
            </a:r>
            <a:r>
              <a:rPr lang="fa-IR" dirty="0" err="1"/>
              <a:t>فرآيند</a:t>
            </a:r>
            <a:r>
              <a:rPr lang="fa-IR" dirty="0"/>
              <a:t> و  </a:t>
            </a:r>
            <a:r>
              <a:rPr lang="fa-IR" dirty="0" err="1"/>
              <a:t>مديريت</a:t>
            </a:r>
            <a:r>
              <a:rPr lang="fa-IR" dirty="0"/>
              <a:t> </a:t>
            </a:r>
            <a:r>
              <a:rPr lang="fa-IR" dirty="0" err="1"/>
              <a:t>کيفيت</a:t>
            </a:r>
            <a:r>
              <a:rPr lang="fa-IR" dirty="0"/>
              <a:t> جامع</a:t>
            </a:r>
            <a:endParaRPr lang="fa-IR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اعضاي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هيئت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علمي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دانشكده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  <p:pic>
        <p:nvPicPr>
          <p:cNvPr id="14338" name="Picture 2" descr="PIC_0014"/>
          <p:cNvPicPr>
            <a:picLocks noChangeAspect="1" noChangeArrowheads="1"/>
          </p:cNvPicPr>
          <p:nvPr/>
        </p:nvPicPr>
        <p:blipFill>
          <a:blip r:embed="rId2" cstate="print"/>
          <a:srcRect l="11601" t="4688" r="29179"/>
          <a:stretch>
            <a:fillRect/>
          </a:stretch>
        </p:blipFill>
        <p:spPr bwMode="auto">
          <a:xfrm>
            <a:off x="762000" y="1600200"/>
            <a:ext cx="18372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600200"/>
            <a:ext cx="6019800" cy="4525963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a-IR" b="1" dirty="0" err="1" smtClean="0"/>
              <a:t>دكتر</a:t>
            </a:r>
            <a:r>
              <a:rPr lang="fa-IR" b="1" dirty="0" smtClean="0"/>
              <a:t> </a:t>
            </a:r>
            <a:r>
              <a:rPr lang="fa-IR" b="1" dirty="0" err="1" smtClean="0"/>
              <a:t>سيد</a:t>
            </a:r>
            <a:r>
              <a:rPr lang="fa-IR" b="1" dirty="0" smtClean="0"/>
              <a:t> نصر ا... </a:t>
            </a:r>
            <a:r>
              <a:rPr lang="fa-IR" b="1" dirty="0" err="1" smtClean="0"/>
              <a:t>مرعشي</a:t>
            </a:r>
            <a:endParaRPr lang="fa-IR" b="1" dirty="0"/>
          </a:p>
          <a:p>
            <a:pPr lvl="1"/>
            <a:r>
              <a:rPr lang="fa-IR" dirty="0" smtClean="0"/>
              <a:t>زمينه </a:t>
            </a:r>
            <a:r>
              <a:rPr lang="fa-IR" dirty="0" smtClean="0"/>
              <a:t>هاي تخصصي:</a:t>
            </a:r>
          </a:p>
          <a:p>
            <a:pPr lvl="3"/>
            <a:r>
              <a:rPr lang="fa-IR" dirty="0" smtClean="0"/>
              <a:t>مطالعه </a:t>
            </a:r>
            <a:r>
              <a:rPr lang="fa-IR" dirty="0"/>
              <a:t>کار و روشها، زمان </a:t>
            </a:r>
            <a:r>
              <a:rPr lang="fa-IR" dirty="0" err="1"/>
              <a:t>سنجي</a:t>
            </a:r>
            <a:endParaRPr lang="en-US" dirty="0"/>
          </a:p>
          <a:p>
            <a:pPr lvl="3"/>
            <a:r>
              <a:rPr lang="fa-IR" dirty="0" err="1" smtClean="0"/>
              <a:t>مهندسي</a:t>
            </a:r>
            <a:r>
              <a:rPr lang="fa-IR" dirty="0" smtClean="0"/>
              <a:t> </a:t>
            </a:r>
            <a:r>
              <a:rPr lang="fa-IR" dirty="0"/>
              <a:t>خطوط </a:t>
            </a:r>
            <a:r>
              <a:rPr lang="fa-IR" dirty="0" err="1"/>
              <a:t>توليدي</a:t>
            </a:r>
            <a:endParaRPr lang="en-US" dirty="0"/>
          </a:p>
          <a:p>
            <a:pPr lvl="3"/>
            <a:r>
              <a:rPr lang="fa-IR" dirty="0" smtClean="0"/>
              <a:t>برنامه‌ريزي </a:t>
            </a:r>
            <a:r>
              <a:rPr lang="fa-IR" dirty="0" err="1"/>
              <a:t>استراتژيک</a:t>
            </a:r>
            <a:endParaRPr lang="en-US" dirty="0"/>
          </a:p>
          <a:p>
            <a:pPr lvl="3"/>
            <a:r>
              <a:rPr lang="fa-IR" dirty="0" err="1" smtClean="0"/>
              <a:t>مهندسي</a:t>
            </a:r>
            <a:r>
              <a:rPr lang="fa-IR" dirty="0" smtClean="0"/>
              <a:t> </a:t>
            </a:r>
            <a:r>
              <a:rPr lang="fa-IR" dirty="0"/>
              <a:t>بهره‌وري</a:t>
            </a:r>
            <a:endParaRPr lang="en-US" dirty="0"/>
          </a:p>
          <a:p>
            <a:pPr lvl="3"/>
            <a:r>
              <a:rPr lang="fa-IR" dirty="0" err="1" smtClean="0"/>
              <a:t>ارگونومي</a:t>
            </a:r>
            <a:endParaRPr lang="en-US" dirty="0"/>
          </a:p>
          <a:p>
            <a:pPr lvl="3"/>
            <a:r>
              <a:rPr lang="fa-IR" dirty="0" err="1" smtClean="0"/>
              <a:t>طراحي</a:t>
            </a:r>
            <a:r>
              <a:rPr lang="fa-IR" dirty="0" smtClean="0"/>
              <a:t> </a:t>
            </a:r>
            <a:r>
              <a:rPr lang="fa-IR" dirty="0" err="1"/>
              <a:t>ايستگاههاي</a:t>
            </a:r>
            <a:r>
              <a:rPr lang="fa-IR" dirty="0"/>
              <a:t> </a:t>
            </a:r>
            <a:r>
              <a:rPr lang="fa-IR" dirty="0" err="1"/>
              <a:t>کاري</a:t>
            </a:r>
            <a:r>
              <a:rPr lang="fa-IR" dirty="0"/>
              <a:t> و خطوط </a:t>
            </a:r>
            <a:r>
              <a:rPr lang="fa-IR" dirty="0" err="1"/>
              <a:t>توليدي</a:t>
            </a:r>
            <a:endParaRPr lang="en-US" dirty="0"/>
          </a:p>
          <a:p>
            <a:pPr lvl="4"/>
            <a:endParaRPr lang="fa-IR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اعضاي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هيئت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علمي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دانشكده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600200"/>
            <a:ext cx="6019800" cy="4525963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a-IR" b="1" dirty="0" err="1" smtClean="0"/>
              <a:t>دكتر</a:t>
            </a:r>
            <a:r>
              <a:rPr lang="fa-IR" b="1" dirty="0" smtClean="0"/>
              <a:t> </a:t>
            </a:r>
            <a:r>
              <a:rPr lang="fa-IR" b="1" dirty="0" err="1" smtClean="0"/>
              <a:t>سيد</a:t>
            </a:r>
            <a:r>
              <a:rPr lang="fa-IR" b="1" dirty="0" smtClean="0"/>
              <a:t> محمد معطر </a:t>
            </a:r>
            <a:r>
              <a:rPr lang="fa-IR" b="1" dirty="0" err="1" smtClean="0"/>
              <a:t>حسيني</a:t>
            </a:r>
            <a:endParaRPr lang="fa-IR" b="1" dirty="0"/>
          </a:p>
          <a:p>
            <a:pPr lvl="1"/>
            <a:r>
              <a:rPr lang="fa-IR" dirty="0" smtClean="0"/>
              <a:t>زمينه </a:t>
            </a:r>
            <a:r>
              <a:rPr lang="fa-IR" dirty="0" smtClean="0"/>
              <a:t>هاي تخصصي:</a:t>
            </a:r>
            <a:endParaRPr lang="fa-IR" dirty="0"/>
          </a:p>
          <a:p>
            <a:pPr lvl="3"/>
            <a:r>
              <a:rPr lang="fa-IR" dirty="0" err="1" smtClean="0"/>
              <a:t>استراتژي</a:t>
            </a:r>
            <a:r>
              <a:rPr lang="fa-IR" dirty="0" smtClean="0"/>
              <a:t> </a:t>
            </a:r>
            <a:r>
              <a:rPr lang="fa-IR" dirty="0" err="1"/>
              <a:t>توليد</a:t>
            </a:r>
            <a:r>
              <a:rPr lang="fa-IR" dirty="0"/>
              <a:t> و </a:t>
            </a:r>
            <a:r>
              <a:rPr lang="fa-IR" dirty="0" err="1"/>
              <a:t>عمليات</a:t>
            </a:r>
            <a:endParaRPr lang="en-US" dirty="0"/>
          </a:p>
          <a:p>
            <a:pPr lvl="3"/>
            <a:r>
              <a:rPr lang="fa-IR" dirty="0" err="1" smtClean="0"/>
              <a:t>استراتژي</a:t>
            </a:r>
            <a:r>
              <a:rPr lang="fa-IR" dirty="0" smtClean="0"/>
              <a:t> </a:t>
            </a:r>
            <a:r>
              <a:rPr lang="fa-IR" dirty="0"/>
              <a:t>بخش صنعت</a:t>
            </a:r>
            <a:endParaRPr lang="en-US" dirty="0"/>
          </a:p>
          <a:p>
            <a:pPr lvl="3"/>
            <a:r>
              <a:rPr lang="fa-IR" dirty="0" smtClean="0"/>
              <a:t>مدل‌هاي </a:t>
            </a:r>
            <a:r>
              <a:rPr lang="fa-IR" dirty="0" err="1"/>
              <a:t>کمي</a:t>
            </a:r>
            <a:r>
              <a:rPr lang="fa-IR" dirty="0"/>
              <a:t> در </a:t>
            </a:r>
            <a:r>
              <a:rPr lang="fa-IR" dirty="0" err="1"/>
              <a:t>استراتژي</a:t>
            </a:r>
            <a:r>
              <a:rPr lang="fa-IR" dirty="0"/>
              <a:t> </a:t>
            </a:r>
            <a:r>
              <a:rPr lang="fa-IR" dirty="0" err="1"/>
              <a:t>توليد</a:t>
            </a:r>
            <a:endParaRPr lang="en-US" dirty="0"/>
          </a:p>
          <a:p>
            <a:pPr lvl="3"/>
            <a:r>
              <a:rPr lang="fa-IR" dirty="0" smtClean="0"/>
              <a:t>سيستم‌هاي </a:t>
            </a:r>
            <a:r>
              <a:rPr lang="fa-IR" dirty="0" err="1"/>
              <a:t>توليد</a:t>
            </a:r>
            <a:r>
              <a:rPr lang="fa-IR" dirty="0"/>
              <a:t> </a:t>
            </a:r>
            <a:r>
              <a:rPr lang="fa-IR" dirty="0" err="1"/>
              <a:t>مبتني</a:t>
            </a:r>
            <a:r>
              <a:rPr lang="fa-IR" dirty="0"/>
              <a:t> بر </a:t>
            </a:r>
            <a:r>
              <a:rPr lang="en-US" dirty="0"/>
              <a:t>JIT</a:t>
            </a:r>
          </a:p>
          <a:p>
            <a:pPr lvl="3"/>
            <a:r>
              <a:rPr lang="fa-IR" dirty="0" err="1" smtClean="0"/>
              <a:t>سيستم</a:t>
            </a:r>
            <a:r>
              <a:rPr lang="fa-IR" dirty="0" smtClean="0"/>
              <a:t> </a:t>
            </a:r>
            <a:r>
              <a:rPr lang="fa-IR" dirty="0" err="1"/>
              <a:t>توليد</a:t>
            </a:r>
            <a:r>
              <a:rPr lang="fa-IR" dirty="0"/>
              <a:t> </a:t>
            </a:r>
            <a:r>
              <a:rPr lang="fa-IR" dirty="0" err="1"/>
              <a:t>هولونيک</a:t>
            </a:r>
            <a:r>
              <a:rPr lang="fa-IR" dirty="0"/>
              <a:t> (خود سامان)</a:t>
            </a:r>
            <a:endParaRPr lang="en-US" dirty="0"/>
          </a:p>
          <a:p>
            <a:pPr lvl="3"/>
            <a:r>
              <a:rPr lang="fa-IR" dirty="0" err="1" smtClean="0"/>
              <a:t>سيستم</a:t>
            </a:r>
            <a:r>
              <a:rPr lang="fa-IR" dirty="0" smtClean="0"/>
              <a:t> </a:t>
            </a:r>
            <a:r>
              <a:rPr lang="fa-IR" dirty="0" err="1"/>
              <a:t>توليد</a:t>
            </a:r>
            <a:r>
              <a:rPr lang="fa-IR" dirty="0"/>
              <a:t> </a:t>
            </a:r>
            <a:r>
              <a:rPr lang="fa-IR" dirty="0" err="1"/>
              <a:t>سلولي</a:t>
            </a:r>
            <a:endParaRPr lang="en-US" dirty="0"/>
          </a:p>
          <a:p>
            <a:pPr lvl="3"/>
            <a:r>
              <a:rPr lang="fa-IR" dirty="0" err="1" smtClean="0"/>
              <a:t>لجستيک</a:t>
            </a:r>
            <a:r>
              <a:rPr lang="fa-IR" dirty="0" smtClean="0"/>
              <a:t> </a:t>
            </a:r>
            <a:r>
              <a:rPr lang="fa-IR" dirty="0"/>
              <a:t>و </a:t>
            </a:r>
            <a:r>
              <a:rPr lang="fa-IR" dirty="0" err="1"/>
              <a:t>زنجيره</a:t>
            </a:r>
            <a:r>
              <a:rPr lang="fa-IR" dirty="0"/>
              <a:t> </a:t>
            </a:r>
            <a:r>
              <a:rPr lang="fa-IR" dirty="0" err="1"/>
              <a:t>تامين</a:t>
            </a:r>
            <a:endParaRPr lang="en-US" dirty="0"/>
          </a:p>
          <a:p>
            <a:pPr lvl="4"/>
            <a:endParaRPr lang="fa-IR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اعضاي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هيئت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علمي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دانشكده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  <p:pic>
        <p:nvPicPr>
          <p:cNvPr id="15362" name="Picture 2" descr="clip_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186698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600200"/>
            <a:ext cx="6019800" cy="4525963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fa-IR" b="1" dirty="0" err="1" smtClean="0"/>
              <a:t>دكتر</a:t>
            </a:r>
            <a:r>
              <a:rPr lang="fa-IR" b="1" dirty="0" smtClean="0"/>
              <a:t> </a:t>
            </a:r>
            <a:r>
              <a:rPr lang="fa-IR" b="1" dirty="0" err="1" smtClean="0"/>
              <a:t>سعيد</a:t>
            </a:r>
            <a:r>
              <a:rPr lang="fa-IR" b="1" dirty="0" smtClean="0"/>
              <a:t> منصور</a:t>
            </a:r>
            <a:endParaRPr lang="fa-IR" b="1" dirty="0"/>
          </a:p>
          <a:p>
            <a:pPr lvl="1"/>
            <a:r>
              <a:rPr lang="fa-IR" dirty="0" smtClean="0"/>
              <a:t>زمينه </a:t>
            </a:r>
            <a:r>
              <a:rPr lang="fa-IR" dirty="0" smtClean="0"/>
              <a:t>هاي تخصصي:</a:t>
            </a:r>
            <a:endParaRPr lang="fa-IR" dirty="0"/>
          </a:p>
          <a:p>
            <a:pPr lvl="3"/>
            <a:r>
              <a:rPr lang="fa-IR" dirty="0" err="1" smtClean="0"/>
              <a:t>مديريت</a:t>
            </a:r>
            <a:r>
              <a:rPr lang="fa-IR" dirty="0" smtClean="0"/>
              <a:t> </a:t>
            </a:r>
            <a:r>
              <a:rPr lang="fa-IR" dirty="0" err="1" smtClean="0"/>
              <a:t>پايان</a:t>
            </a:r>
            <a:r>
              <a:rPr lang="fa-IR" dirty="0" smtClean="0"/>
              <a:t> عمر محصول</a:t>
            </a:r>
            <a:endParaRPr lang="en-US" dirty="0" smtClean="0"/>
          </a:p>
          <a:p>
            <a:pPr lvl="3"/>
            <a:r>
              <a:rPr lang="fa-IR" dirty="0" err="1" smtClean="0"/>
              <a:t>توليد</a:t>
            </a:r>
            <a:r>
              <a:rPr lang="fa-IR" dirty="0" smtClean="0"/>
              <a:t> </a:t>
            </a:r>
            <a:r>
              <a:rPr lang="fa-IR" dirty="0" err="1" smtClean="0"/>
              <a:t>پايدار</a:t>
            </a:r>
            <a:endParaRPr lang="en-US" dirty="0" smtClean="0"/>
          </a:p>
          <a:p>
            <a:pPr lvl="3"/>
            <a:r>
              <a:rPr lang="fa-IR" dirty="0" smtClean="0"/>
              <a:t>چرخه </a:t>
            </a:r>
            <a:r>
              <a:rPr lang="fa-IR" dirty="0" err="1" smtClean="0"/>
              <a:t>تکوين</a:t>
            </a:r>
            <a:r>
              <a:rPr lang="fa-IR" dirty="0" smtClean="0"/>
              <a:t> محصول</a:t>
            </a:r>
            <a:endParaRPr lang="en-US" dirty="0" smtClean="0"/>
          </a:p>
          <a:p>
            <a:pPr lvl="3"/>
            <a:r>
              <a:rPr lang="en-US" dirty="0" smtClean="0"/>
              <a:t>Design for X</a:t>
            </a:r>
          </a:p>
          <a:p>
            <a:pPr lvl="3"/>
            <a:r>
              <a:rPr lang="fa-IR" dirty="0" err="1" smtClean="0"/>
              <a:t>مهندسي</a:t>
            </a:r>
            <a:r>
              <a:rPr lang="fa-IR" dirty="0" smtClean="0"/>
              <a:t> مجدد </a:t>
            </a:r>
            <a:r>
              <a:rPr lang="fa-IR" dirty="0" err="1" smtClean="0"/>
              <a:t>فرايندها</a:t>
            </a:r>
            <a:endParaRPr lang="en-US" dirty="0" smtClean="0"/>
          </a:p>
          <a:p>
            <a:pPr lvl="3"/>
            <a:r>
              <a:rPr lang="fa-IR" dirty="0" err="1" smtClean="0"/>
              <a:t>توليد</a:t>
            </a:r>
            <a:r>
              <a:rPr lang="fa-IR" dirty="0" smtClean="0"/>
              <a:t> </a:t>
            </a:r>
            <a:r>
              <a:rPr lang="fa-IR" dirty="0" err="1" smtClean="0"/>
              <a:t>ديجيتالي</a:t>
            </a:r>
            <a:endParaRPr lang="en-US" dirty="0" smtClean="0"/>
          </a:p>
          <a:p>
            <a:pPr lvl="5"/>
            <a:endParaRPr lang="fa-IR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اعضاي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هيئت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علمي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دانشكده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  <p:pic>
        <p:nvPicPr>
          <p:cNvPr id="1026" name="Picture 2" descr="DCAM58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197915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b="1" dirty="0" err="1" smtClean="0"/>
              <a:t>آزمايشگاه</a:t>
            </a:r>
            <a:r>
              <a:rPr lang="fa-IR" b="1" dirty="0" smtClean="0"/>
              <a:t> </a:t>
            </a:r>
            <a:r>
              <a:rPr lang="fa-IR" b="1" dirty="0" err="1"/>
              <a:t>ارزيابي</a:t>
            </a:r>
            <a:r>
              <a:rPr lang="fa-IR" b="1" dirty="0"/>
              <a:t> </a:t>
            </a:r>
            <a:r>
              <a:rPr lang="fa-IR" b="1" dirty="0" err="1"/>
              <a:t>كار</a:t>
            </a:r>
            <a:r>
              <a:rPr lang="fa-IR" b="1" dirty="0"/>
              <a:t> و زمان و </a:t>
            </a:r>
            <a:r>
              <a:rPr lang="fa-IR" b="1" dirty="0" err="1"/>
              <a:t>سيستم</a:t>
            </a:r>
            <a:r>
              <a:rPr lang="fa-IR" b="1" dirty="0"/>
              <a:t> </a:t>
            </a:r>
            <a:r>
              <a:rPr lang="fa-IR" b="1" dirty="0" err="1"/>
              <a:t>هاي</a:t>
            </a:r>
            <a:r>
              <a:rPr lang="fa-IR" b="1" dirty="0"/>
              <a:t> </a:t>
            </a:r>
            <a:r>
              <a:rPr lang="fa-IR" b="1" dirty="0" smtClean="0"/>
              <a:t>زمان </a:t>
            </a:r>
            <a:r>
              <a:rPr lang="fa-IR" b="1" dirty="0" err="1" smtClean="0"/>
              <a:t>سنجي</a:t>
            </a:r>
            <a:r>
              <a:rPr lang="fa-IR" b="1" dirty="0" smtClean="0"/>
              <a:t> </a:t>
            </a:r>
            <a:r>
              <a:rPr lang="fa-IR" b="1" dirty="0" err="1" smtClean="0"/>
              <a:t>پيشرفته</a:t>
            </a:r>
            <a:endParaRPr lang="fa-IR" b="1" dirty="0" smtClean="0"/>
          </a:p>
          <a:p>
            <a:endParaRPr lang="fa-IR" b="1" dirty="0"/>
          </a:p>
          <a:p>
            <a:r>
              <a:rPr lang="fa-IR" b="1" dirty="0" err="1"/>
              <a:t>آزمايشگاه</a:t>
            </a:r>
            <a:r>
              <a:rPr lang="fa-IR" b="1" dirty="0"/>
              <a:t> </a:t>
            </a:r>
            <a:r>
              <a:rPr lang="fa-IR" b="1" dirty="0" err="1"/>
              <a:t>طراحي</a:t>
            </a:r>
            <a:r>
              <a:rPr lang="fa-IR" b="1" dirty="0"/>
              <a:t> </a:t>
            </a:r>
            <a:r>
              <a:rPr lang="fa-IR" b="1" dirty="0" err="1"/>
              <a:t>كارخانه</a:t>
            </a:r>
            <a:r>
              <a:rPr lang="fa-IR" b="1" dirty="0"/>
              <a:t> و حمل و نقل </a:t>
            </a:r>
            <a:r>
              <a:rPr lang="fa-IR" b="1" dirty="0" smtClean="0"/>
              <a:t>مواد</a:t>
            </a:r>
          </a:p>
          <a:p>
            <a:endParaRPr lang="fa-IR" b="1" dirty="0" smtClean="0"/>
          </a:p>
          <a:p>
            <a:r>
              <a:rPr lang="fa-IR" b="1" dirty="0" err="1"/>
              <a:t>آزمايشگاه</a:t>
            </a:r>
            <a:r>
              <a:rPr lang="fa-IR" b="1" dirty="0"/>
              <a:t> </a:t>
            </a:r>
            <a:r>
              <a:rPr lang="fa-IR" b="1" dirty="0" err="1"/>
              <a:t>ارگونومي</a:t>
            </a:r>
            <a:r>
              <a:rPr lang="fa-IR" b="1" dirty="0"/>
              <a:t> و </a:t>
            </a:r>
            <a:r>
              <a:rPr lang="fa-IR" b="1" dirty="0" err="1"/>
              <a:t>سيستمهاي</a:t>
            </a:r>
            <a:r>
              <a:rPr lang="fa-IR" b="1" dirty="0"/>
              <a:t> انسان و </a:t>
            </a:r>
            <a:r>
              <a:rPr lang="fa-IR" b="1" dirty="0" err="1"/>
              <a:t>ماشين</a:t>
            </a:r>
            <a:r>
              <a:rPr lang="fa-IR" b="1" dirty="0"/>
              <a:t> انسان و </a:t>
            </a:r>
            <a:r>
              <a:rPr lang="fa-IR" b="1" dirty="0" err="1"/>
              <a:t>ماشين</a:t>
            </a:r>
            <a:r>
              <a:rPr lang="fa-IR" b="1" dirty="0"/>
              <a:t> </a:t>
            </a:r>
            <a:endParaRPr lang="fa-IR" b="1" dirty="0" smtClean="0"/>
          </a:p>
          <a:p>
            <a:endParaRPr lang="fa-IR" dirty="0"/>
          </a:p>
        </p:txBody>
      </p:sp>
      <p:sp>
        <p:nvSpPr>
          <p:cNvPr id="4" name="Rounded Rectangle 3"/>
          <p:cNvSpPr/>
          <p:nvPr/>
        </p:nvSpPr>
        <p:spPr>
          <a:xfrm>
            <a:off x="533400" y="228600"/>
            <a:ext cx="8153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امكانات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دانشكده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مهندسي</a:t>
            </a:r>
            <a:r>
              <a:rPr lang="fa-IR" sz="3600" b="1" dirty="0" smtClean="0">
                <a:solidFill>
                  <a:schemeClr val="dk1"/>
                </a:solidFill>
                <a:cs typeface="B Titr" pitchFamily="2" charset="-78"/>
              </a:rPr>
              <a:t> </a:t>
            </a:r>
            <a:r>
              <a:rPr lang="fa-IR" sz="3600" b="1" dirty="0" err="1" smtClean="0">
                <a:solidFill>
                  <a:schemeClr val="dk1"/>
                </a:solidFill>
                <a:cs typeface="B Titr" pitchFamily="2" charset="-78"/>
              </a:rPr>
              <a:t>صنايع</a:t>
            </a:r>
            <a:endParaRPr lang="en-US" sz="3600" b="1" dirty="0">
              <a:solidFill>
                <a:schemeClr val="dk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</TotalTime>
  <Words>2295</Words>
  <Application>Microsoft Office PowerPoint</Application>
  <PresentationFormat>On-screen Show (4:3)</PresentationFormat>
  <Paragraphs>490</Paragraphs>
  <Slides>86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</vt:vector>
  </TitlesOfParts>
  <Company>PARANDCO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خداوند بخشنده مهربان</dc:title>
  <dc:creator>Ahmadreza</dc:creator>
  <cp:lastModifiedBy>Hamid</cp:lastModifiedBy>
  <cp:revision>97</cp:revision>
  <dcterms:created xsi:type="dcterms:W3CDTF">2009-01-27T17:53:45Z</dcterms:created>
  <dcterms:modified xsi:type="dcterms:W3CDTF">2010-07-24T10:40:12Z</dcterms:modified>
</cp:coreProperties>
</file>